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64.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8"/>
  </p:notesMasterIdLst>
  <p:sldIdLst>
    <p:sldId id="257" r:id="rId5"/>
    <p:sldId id="259" r:id="rId6"/>
    <p:sldId id="260" r:id="rId7"/>
    <p:sldId id="280" r:id="rId8"/>
    <p:sldId id="281" r:id="rId9"/>
    <p:sldId id="282" r:id="rId10"/>
    <p:sldId id="283" r:id="rId11"/>
    <p:sldId id="284" r:id="rId12"/>
    <p:sldId id="276" r:id="rId13"/>
    <p:sldId id="263" r:id="rId14"/>
    <p:sldId id="264" r:id="rId15"/>
    <p:sldId id="265" r:id="rId16"/>
    <p:sldId id="287" r:id="rId17"/>
    <p:sldId id="288" r:id="rId18"/>
    <p:sldId id="289" r:id="rId19"/>
    <p:sldId id="292" r:id="rId20"/>
    <p:sldId id="293" r:id="rId21"/>
    <p:sldId id="294" r:id="rId22"/>
    <p:sldId id="295" r:id="rId23"/>
    <p:sldId id="296" r:id="rId24"/>
    <p:sldId id="297" r:id="rId25"/>
    <p:sldId id="301" r:id="rId26"/>
    <p:sldId id="302" r:id="rId27"/>
    <p:sldId id="303" r:id="rId28"/>
    <p:sldId id="304" r:id="rId29"/>
    <p:sldId id="315" r:id="rId30"/>
    <p:sldId id="316" r:id="rId31"/>
    <p:sldId id="274" r:id="rId32"/>
    <p:sldId id="277" r:id="rId33"/>
    <p:sldId id="285" r:id="rId34"/>
    <p:sldId id="279" r:id="rId35"/>
    <p:sldId id="266" r:id="rId36"/>
    <p:sldId id="267"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79693" autoAdjust="0"/>
  </p:normalViewPr>
  <p:slideViewPr>
    <p:cSldViewPr snapToGrid="0" snapToObjects="1">
      <p:cViewPr varScale="1">
        <p:scale>
          <a:sx n="82" d="100"/>
          <a:sy n="82" d="100"/>
        </p:scale>
        <p:origin x="-1632"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1/23/18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1</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When go to the web address you should have seen a login page that looks something like the one I’m showing up on the screen.</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Welcome to the GenePattern Notebook Repository. This is a free online resource that lets you develop, share and publish computational genomic notebooks. You can use it with your own research, or you can use it to browse through the public notebooks in the repository and use them to reproduce a variety of popular methods.</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And as you can see, there’s a “Register an Account” button in the </a:t>
            </a:r>
            <a:r>
              <a:rPr lang="en-US" sz="1500" b="0" i="0" u="none" strike="noStrike" cap="none" dirty="0" err="1">
                <a:solidFill>
                  <a:srgbClr val="000000"/>
                </a:solidFill>
                <a:latin typeface="Arial"/>
                <a:ea typeface="Arial"/>
                <a:cs typeface="Arial"/>
                <a:sym typeface="Arial"/>
              </a:rPr>
              <a:t>righthand</a:t>
            </a:r>
            <a:r>
              <a:rPr lang="en-US" sz="1500" b="0" i="0" u="none" strike="noStrike" cap="none" dirty="0">
                <a:solidFill>
                  <a:srgbClr val="000000"/>
                </a:solidFill>
                <a:latin typeface="Arial"/>
                <a:ea typeface="Arial"/>
                <a:cs typeface="Arial"/>
                <a:sym typeface="Arial"/>
              </a:rPr>
              <a:t> box, and the login form on the left</a:t>
            </a: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Before we can do that, however, each of you first needs to register for an account – if you haven’t already done so. After you register, it should automatically log you in to the GenePattern Notebook Repository</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So if you haven’t already, go to the web address you see up on the screen and register for an account.</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**Give them some time to do this.**</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p:txBody>
      </p:sp>
      <p:sp>
        <p:nvSpPr>
          <p:cNvPr id="316" name="Shape 31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r>
              <a:rPr lang="en-US" sz="1500" b="0" i="0" u="none" strike="noStrike" cap="none">
                <a:solidFill>
                  <a:srgbClr val="000000"/>
                </a:solidFill>
                <a:latin typeface="Arial"/>
                <a:ea typeface="Arial"/>
                <a:cs typeface="Arial"/>
                <a:sym typeface="Arial"/>
              </a:rPr>
              <a:t>.</a:t>
            </a:r>
          </a:p>
          <a:p>
            <a:pPr marL="0" marR="0" lvl="0" indent="0" algn="l" rtl="0">
              <a:spcBef>
                <a:spcPts val="0"/>
              </a:spcBef>
              <a:buNone/>
            </a:pPr>
            <a:r>
              <a:rPr lang="en-US" sz="1500" b="0" i="0" u="none" strike="noStrike" cap="none">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r>
              <a:rPr lang="en-US" sz="1500" b="0" i="0" u="none" strike="noStrike" cap="none">
                <a:solidFill>
                  <a:srgbClr val="000000"/>
                </a:solidFill>
                <a:latin typeface="Arial"/>
                <a:ea typeface="Arial"/>
                <a:cs typeface="Arial"/>
                <a:sym typeface="Arial"/>
              </a:rPr>
              <a:t>.</a:t>
            </a:r>
          </a:p>
          <a:p>
            <a:pPr marL="0" marR="0" lvl="0" indent="0" algn="l" rtl="0">
              <a:spcBef>
                <a:spcPts val="0"/>
              </a:spcBef>
              <a:buNone/>
            </a:pPr>
            <a:r>
              <a:rPr lang="en-US" sz="1500" b="0" i="0" u="none" strike="noStrike" cap="none">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Public Notebooks tab.</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Public Notebooks tab and look through the list. You will notice that if you hover your mouse over the name of each notebook in the list, it will display a short description. </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These notebooks cover a variety of topics, from how to use the GenePattern Notebook environment itself, to common biological or machine learning tasks, such as differential expression analysis, clustering, classification and prediction.</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However, we’re going to start with something very basic. So go ahead and locate the 2017-</a:t>
            </a:r>
            <a:r>
              <a:rPr lang="en-US" sz="1400" b="0" i="0" u="none" strike="noStrike" cap="none" dirty="0" smtClean="0">
                <a:solidFill>
                  <a:srgbClr val="000000"/>
                </a:solidFill>
                <a:latin typeface="Arial"/>
                <a:ea typeface="Arial"/>
                <a:cs typeface="Arial"/>
                <a:sym typeface="Arial"/>
              </a:rPr>
              <a:t>12-15_01 </a:t>
            </a:r>
            <a:r>
              <a:rPr lang="en-US" sz="1400" b="0" i="0" u="none" strike="noStrike" cap="none" dirty="0">
                <a:solidFill>
                  <a:srgbClr val="000000"/>
                </a:solidFill>
                <a:latin typeface="Arial"/>
                <a:ea typeface="Arial"/>
                <a:cs typeface="Arial"/>
                <a:sym typeface="Arial"/>
              </a:rPr>
              <a:t>CCMI GenePattern Notebook notebook in the list and then click it.</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Has everyone caught up to this point? </a:t>
            </a:r>
            <a:r>
              <a:rPr lang="en-US" sz="2200" b="1" i="1" u="none" strike="noStrike" cap="none">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Okay, then I’m going to go ahead and explain what you’re seeing in this notebook.</a:t>
            </a: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47" name="Shape 3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a:solidFill>
                  <a:srgbClr val="000000"/>
                </a:solidFill>
                <a:latin typeface="Arial"/>
                <a:ea typeface="Arial"/>
                <a:cs typeface="Arial"/>
                <a:sym typeface="Arial"/>
              </a:rPr>
              <a:t>Finally, no discussion of notebook functionality would be complete without mentioning the ability to save, or revert to a saved checkpoint.</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This works just like saving and checkpointing in Microsoft Word or similar word processor. Both features are available in the File menu at the top of a notebook.</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1" i="1" u="none" strike="noStrike" cap="none">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One of the key features provided by the GenePattern Notebook environment are GenePattern cells. These cells are rendered as interactive widgets that provide the functionality of GenePattern inside the notebook environment.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And there are three subtypes of these cells.</a:t>
            </a:r>
          </a:p>
          <a:p>
            <a:pPr marL="1143000" marR="0" lvl="0" indent="-2286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 </a:t>
            </a: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The first, and perhaps least interesting, of these types are authentication cells. </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These cells allow a researcher to authenticate with a GenePattern server.</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Doing this allows data sent to the server to be kept private, or even shared with other users.</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You will notice that the first GenePattern cell you see in the notebook is one of these authentication cells. Since you’ve already logged into the GenePattern Notebook Repository, the cell should currently be displaying a dialog asking you if you want to log in as the same user. You do, so go ahead and click the “Login as your username” button.</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1" i="1" u="none" strike="noStrike" cap="none">
                <a:solidFill>
                  <a:srgbClr val="000000"/>
                </a:solidFill>
                <a:latin typeface="Arial"/>
                <a:ea typeface="Arial"/>
                <a:cs typeface="Arial"/>
                <a:sym typeface="Arial"/>
              </a:rPr>
              <a:t>**Give people a moment to login.**</a:t>
            </a:r>
          </a:p>
          <a:p>
            <a:pPr marL="1143000" marR="0" lvl="0" indent="-2286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 </a:t>
            </a:r>
          </a:p>
        </p:txBody>
      </p:sp>
      <p:sp>
        <p:nvSpPr>
          <p:cNvPr id="397" name="Shape 3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The next type of GenePattern cells are analysis cells. And as you scroll down in this notebook, these are the other cells you see with the GenePattern logo at the top.</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These allow a researcher to upload data or set other parameters.</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For example, the first one of these you see - </a:t>
            </a:r>
            <a:r>
              <a:rPr lang="en-US" sz="1200" b="0" i="1" u="none" strike="noStrike" cap="none">
                <a:solidFill>
                  <a:srgbClr val="000000"/>
                </a:solidFill>
                <a:latin typeface="Arial"/>
                <a:ea typeface="Arial"/>
                <a:cs typeface="Arial"/>
                <a:sym typeface="Arial"/>
              </a:rPr>
              <a:t>PreprocessDataset</a:t>
            </a:r>
            <a:r>
              <a:rPr lang="en-US" sz="1200" b="0" i="0" u="none" strike="noStrike" cap="none">
                <a:solidFill>
                  <a:srgbClr val="000000"/>
                </a:solidFill>
                <a:latin typeface="Arial"/>
                <a:ea typeface="Arial"/>
                <a:cs typeface="Arial"/>
                <a:sym typeface="Arial"/>
              </a:rPr>
              <a:t> -is for an analysis module that preprocesses data, cleaning it up for further analysis. For example, it can remove saturation effects, reduce noise or other random fluctuations, filter out genes that don’t significantly differ, etc.</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For the purposes of this exercise, the form has already been filled out, but we want to go ahead and change one setting – the minimum fold change.</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You will notice the instructions for that in the blue box. In fact, in all the notebooks today, the instructions you should follow will be in blue boxes like this one.</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All you need to do is set the min fold change parameter to the correct value, then click the Run button to launch the analysis. So I want all of you to go ahead and do that now.</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1" i="1" u="none" strike="noStrike" cap="none">
                <a:solidFill>
                  <a:srgbClr val="000000"/>
                </a:solidFill>
                <a:latin typeface="Arial"/>
                <a:ea typeface="Arial"/>
                <a:cs typeface="Arial"/>
                <a:sym typeface="Arial"/>
              </a:rPr>
              <a:t>**Give them some time to do this.**</a:t>
            </a:r>
          </a:p>
          <a:p>
            <a:pPr marL="1143000" marR="0" lvl="0" indent="-2286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 </a:t>
            </a:r>
          </a:p>
        </p:txBody>
      </p:sp>
      <p:sp>
        <p:nvSpPr>
          <p:cNvPr id="405" name="Shape 40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3</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The third and final type 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If you’ve been following along, you’ve already clicked the </a:t>
            </a:r>
            <a:r>
              <a:rPr lang="en-US" sz="1400" b="0" i="1" u="none" strike="noStrike" cap="none">
                <a:solidFill>
                  <a:srgbClr val="000000"/>
                </a:solidFill>
                <a:latin typeface="Arial"/>
                <a:ea typeface="Arial"/>
                <a:cs typeface="Arial"/>
                <a:sym typeface="Arial"/>
              </a:rPr>
              <a:t>Run</a:t>
            </a:r>
            <a:r>
              <a:rPr lang="en-US" sz="1400" b="0" i="0" u="none" strike="noStrike" cap="none">
                <a:solidFill>
                  <a:srgbClr val="000000"/>
                </a:solidFill>
                <a:latin typeface="Arial"/>
                <a:ea typeface="Arial"/>
                <a:cs typeface="Arial"/>
                <a:sym typeface="Arial"/>
              </a:rPr>
              <a:t> button for the PreprocessDataset analysis. And when you clicked that button it should have created one of these cells below the initial analysis cell.</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If you look on the righthand side of the job cell, you should see your job’s current status. Output files or visualizations will appear once the job reaches the Completed state.</a:t>
            </a:r>
          </a:p>
          <a:p>
            <a:pPr marL="1143000" marR="0" lvl="0" indent="-2286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 </a:t>
            </a: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a:solidFill>
                  <a:srgbClr val="000000"/>
                </a:solidFill>
                <a:latin typeface="Arial"/>
                <a:ea typeface="Arial"/>
                <a:cs typeface="Arial"/>
                <a:sym typeface="Arial"/>
              </a:rPr>
              <a:t>And now for my final slide of this section of the workshop: </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I want to note that the GenePattern Notebook environment can be ran in a variety of different ways.</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The first way you’ve already seen—using the GenePattern Notebook Repository. This method allows you to open a notebook in your browser and run it, no installation required.</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For those of you who prefer to run notebooks locally, may do so as well. GenePattern Notebook can be installed as an extension for Jupyter, through either the pip or conda package repositories.</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Finally, we’ve made a Docker image of GenePattern Notebook available. It’s already configured and ready to go. And publicly available on DockerHub..</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1" i="1" u="none" strike="noStrike" cap="none">
                <a:solidFill>
                  <a:srgbClr val="000000"/>
                </a:solidFill>
                <a:latin typeface="Arial"/>
                <a:ea typeface="Arial"/>
                <a:cs typeface="Arial"/>
                <a:sym typeface="Arial"/>
              </a:rPr>
              <a:t>**Introduce Ted for the Data Preparation section.**</a:t>
            </a:r>
          </a:p>
        </p:txBody>
      </p:sp>
      <p:sp>
        <p:nvSpPr>
          <p:cNvPr id="500" name="Shape 5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Shape 392"/>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fld id="{40D9348D-6DB6-684A-96D5-F04F4DB527F4}" type="slidenum">
              <a:rPr lang="en-US" sz="1200">
                <a:solidFill>
                  <a:srgbClr val="000000"/>
                </a:solidFill>
                <a:latin typeface="Calibri" charset="0"/>
                <a:cs typeface="Calibri" charset="0"/>
                <a:sym typeface="Calibri" charset="0"/>
              </a:rPr>
              <a:pPr eaLnBrk="1" hangingPunct="1">
                <a:buSzPct val="25000"/>
              </a:pPr>
              <a:t>28</a:t>
            </a:fld>
            <a:endParaRPr lang="en-US" sz="1200">
              <a:solidFill>
                <a:srgbClr val="000000"/>
              </a:solidFill>
              <a:latin typeface="Calibri" charset="0"/>
              <a:cs typeface="Calibri" charset="0"/>
              <a:sym typeface="Calibri" charset="0"/>
            </a:endParaRPr>
          </a:p>
        </p:txBody>
      </p:sp>
      <p:sp>
        <p:nvSpPr>
          <p:cNvPr id="44034" name="Shape 393"/>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val="1"/>
            </a:ext>
          </a:extLst>
        </p:spPr>
      </p:sp>
      <p:sp>
        <p:nvSpPr>
          <p:cNvPr id="44035" name="Shape 394"/>
          <p:cNvSpPr txBox="1">
            <a:spLocks noGrp="1"/>
          </p:cNvSpPr>
          <p:nvPr>
            <p:ph type="body" idx="1"/>
          </p:nvPr>
        </p:nvSpPr>
        <p:spPr bwMode="auto">
          <a:solidFill>
            <a:srgbClr val="FFFFFF"/>
          </a:solidFill>
          <a:ln cap="flat">
            <a:solidFill>
              <a:srgbClr val="000000"/>
            </a:solidFill>
            <a:miter lim="800000"/>
            <a:headEnd type="none" w="med" len="med"/>
            <a:tailEnd type="none" w="med" len="med"/>
          </a:ln>
          <a:extLst>
            <a:ext uri="{FAA26D3D-D897-4be2-8F04-BA451C77F1D7}">
              <ma14:placeholderFlag xmlns:ma14="http://schemas.microsoft.com/office/mac/drawingml/2011/main" val="1"/>
            </a:ext>
          </a:extLst>
        </p:spPr>
        <p:txBody>
          <a:bodyPr wrap="square" lIns="91425" tIns="45700" rIns="91425" bIns="45700" numCol="1" anchor="t" anchorCtr="0" compatLnSpc="1">
            <a:prstTxWarp prst="textNoShape">
              <a:avLst/>
            </a:prstTxWarp>
          </a:bodyPr>
          <a:lstStyle>
            <a:lvl1pPr>
              <a:defRPr sz="1200">
                <a:solidFill>
                  <a:schemeClr val="tx1"/>
                </a:solidFill>
                <a:latin typeface="Calibri" charset="0"/>
                <a:ea typeface="ヒラギノ角ゴ Pro W3" charset="0"/>
                <a:cs typeface="ヒラギノ角ゴ Pro W3" charset="0"/>
              </a:defRPr>
            </a:lvl1pPr>
            <a:lvl2pPr marL="742950" indent="-285750">
              <a:defRPr sz="1200">
                <a:solidFill>
                  <a:schemeClr val="tx1"/>
                </a:solidFill>
                <a:latin typeface="Calibri" charset="0"/>
                <a:ea typeface="ヒラギノ角ゴ Pro W3" charset="0"/>
                <a:cs typeface="ヒラギノ角ゴ Pro W3" charset="0"/>
              </a:defRPr>
            </a:lvl2pPr>
            <a:lvl3pPr marL="1143000" indent="-228600">
              <a:defRPr sz="1200">
                <a:solidFill>
                  <a:schemeClr val="tx1"/>
                </a:solidFill>
                <a:latin typeface="Calibri" charset="0"/>
                <a:ea typeface="ヒラギノ角ゴ Pro W3" charset="0"/>
                <a:cs typeface="ヒラギノ角ゴ Pro W3" charset="0"/>
              </a:defRPr>
            </a:lvl3pPr>
            <a:lvl4pPr marL="1600200" indent="-228600">
              <a:defRPr sz="1200">
                <a:solidFill>
                  <a:schemeClr val="tx1"/>
                </a:solidFill>
                <a:latin typeface="Calibri" charset="0"/>
                <a:ea typeface="ヒラギノ角ゴ Pro W3" charset="0"/>
                <a:cs typeface="ヒラギノ角ゴ Pro W3" charset="0"/>
              </a:defRPr>
            </a:lvl4pPr>
            <a:lvl5pPr marL="2057400" indent="-228600">
              <a:defRPr sz="1200">
                <a:solidFill>
                  <a:schemeClr val="tx1"/>
                </a:solidFill>
                <a:latin typeface="Calibri" charset="0"/>
                <a:ea typeface="ヒラギノ角ゴ Pro W3" charset="0"/>
                <a:cs typeface="ヒラギノ角ゴ Pro W3" charset="0"/>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9pPr>
          </a:lstStyle>
          <a:p>
            <a:pPr>
              <a:spcBef>
                <a:spcPct val="0"/>
              </a:spcBef>
            </a:pPr>
            <a:r>
              <a:rPr lang="en-US" sz="1800" dirty="0" smtClean="0">
                <a:solidFill>
                  <a:srgbClr val="000000"/>
                </a:solidFill>
                <a:latin typeface="Arial" charset="0"/>
                <a:cs typeface="Arial" charset="0"/>
                <a:sym typeface="Arial" charset="0"/>
              </a:rPr>
              <a:t>This</a:t>
            </a:r>
            <a:r>
              <a:rPr lang="en-US" sz="1800" baseline="0" dirty="0" smtClean="0">
                <a:solidFill>
                  <a:srgbClr val="000000"/>
                </a:solidFill>
                <a:latin typeface="Arial" charset="0"/>
                <a:cs typeface="Arial" charset="0"/>
                <a:sym typeface="Arial" charset="0"/>
              </a:rPr>
              <a:t> slide shows how the parts of </a:t>
            </a:r>
            <a:r>
              <a:rPr lang="en-US" sz="1800" baseline="0" dirty="0" err="1" smtClean="0">
                <a:solidFill>
                  <a:srgbClr val="000000"/>
                </a:solidFill>
                <a:latin typeface="Arial" charset="0"/>
                <a:cs typeface="Arial" charset="0"/>
                <a:sym typeface="Arial" charset="0"/>
              </a:rPr>
              <a:t>GenePattern</a:t>
            </a:r>
            <a:r>
              <a:rPr lang="en-US" sz="1800" baseline="0" dirty="0" smtClean="0">
                <a:solidFill>
                  <a:srgbClr val="000000"/>
                </a:solidFill>
                <a:latin typeface="Arial" charset="0"/>
                <a:cs typeface="Arial" charset="0"/>
                <a:sym typeface="Arial" charset="0"/>
              </a:rPr>
              <a:t> interact with each other and also</a:t>
            </a:r>
          </a:p>
          <a:p>
            <a:pPr>
              <a:spcBef>
                <a:spcPct val="0"/>
              </a:spcBef>
            </a:pPr>
            <a:r>
              <a:rPr lang="en-US" sz="1800" baseline="0" dirty="0" smtClean="0">
                <a:solidFill>
                  <a:srgbClr val="000000"/>
                </a:solidFill>
                <a:latin typeface="Arial" charset="0"/>
                <a:cs typeface="Arial" charset="0"/>
                <a:sym typeface="Arial" charset="0"/>
              </a:rPr>
              <a:t>You can think of module repositories as individual iTunes stores..</a:t>
            </a:r>
            <a:endParaRPr lang="en-US" sz="1800" dirty="0">
              <a:solidFill>
                <a:srgbClr val="000000"/>
              </a:solidFill>
              <a:latin typeface="Arial" charset="0"/>
              <a:cs typeface="Arial" charset="0"/>
              <a:sym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29</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GenePattern</a:t>
            </a:r>
            <a:r>
              <a:rPr lang="en-US" dirty="0" smtClean="0"/>
              <a:t> is available on several public servers, providing accessibility with only a Web browser as a requirement.</a:t>
            </a:r>
          </a:p>
          <a:p>
            <a:r>
              <a:rPr lang="en-US" dirty="0" smtClean="0"/>
              <a:t>This year we</a:t>
            </a:r>
            <a:r>
              <a:rPr lang="en-US" baseline="0" dirty="0" smtClean="0"/>
              <a:t> announced </a:t>
            </a:r>
            <a:r>
              <a:rPr lang="en-US" baseline="0" dirty="0" err="1" smtClean="0"/>
              <a:t>GenePattern</a:t>
            </a:r>
            <a:r>
              <a:rPr lang="en-US" baseline="0" dirty="0" smtClean="0"/>
              <a:t> running on the Indiana University’s Mason </a:t>
            </a:r>
            <a:r>
              <a:rPr lang="en-US" baseline="0" dirty="0" err="1" smtClean="0"/>
              <a:t>supercompute</a:t>
            </a:r>
            <a:r>
              <a:rPr lang="en-US" baseline="0" dirty="0" smtClean="0"/>
              <a:t> resource, providing substantial additional compute and storage for the intensive analyses that increasingly require it</a:t>
            </a:r>
          </a:p>
          <a:p>
            <a:r>
              <a:rPr lang="en-US" baseline="0" dirty="0" smtClean="0"/>
              <a:t>We are also collaborating with PSC and TACC to create a gateway that would provide a </a:t>
            </a:r>
            <a:r>
              <a:rPr lang="en-US" baseline="0" dirty="0" err="1" smtClean="0"/>
              <a:t>GenePattern</a:t>
            </a:r>
            <a:r>
              <a:rPr lang="en-US" baseline="0" dirty="0" smtClean="0"/>
              <a:t> server that has access to the combined </a:t>
            </a:r>
            <a:r>
              <a:rPr lang="en-US" baseline="0" dirty="0" err="1" smtClean="0"/>
              <a:t>supercompute</a:t>
            </a:r>
            <a:r>
              <a:rPr lang="en-US" baseline="0" dirty="0" smtClean="0"/>
              <a:t> capabilities of those sites.</a:t>
            </a:r>
            <a:endParaRPr lang="en-US" dirty="0"/>
          </a:p>
        </p:txBody>
      </p:sp>
      <p:sp>
        <p:nvSpPr>
          <p:cNvPr id="4" name="Slide Number Placeholder 3"/>
          <p:cNvSpPr>
            <a:spLocks noGrp="1"/>
          </p:cNvSpPr>
          <p:nvPr>
            <p:ph type="sldNum" sz="quarter" idx="10"/>
          </p:nvPr>
        </p:nvSpPr>
        <p:spPr/>
        <p:txBody>
          <a:bodyPr/>
          <a:lstStyle/>
          <a:p>
            <a:fld id="{05E06863-E915-E842-99C6-5B855FBF49E7}" type="slidenum">
              <a:rPr lang="en-US" smtClean="0"/>
              <a:t>30</a:t>
            </a:fld>
            <a:endParaRPr lang="en-US"/>
          </a:p>
        </p:txBody>
      </p:sp>
    </p:spTree>
    <p:extLst>
      <p:ext uri="{BB962C8B-B14F-4D97-AF65-F5344CB8AC3E}">
        <p14:creationId xmlns:p14="http://schemas.microsoft.com/office/powerpoint/2010/main" val="411571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31</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continually, with the current release being in March and the next release in June.</a:t>
            </a:r>
          </a:p>
          <a:p>
            <a:pPr>
              <a:spcBef>
                <a:spcPct val="0"/>
              </a:spcBef>
              <a:buFontTx/>
              <a:buChar char="•"/>
            </a:pPr>
            <a:r>
              <a:rPr lang="en-US" baseline="0" dirty="0" smtClean="0">
                <a:ea typeface="ＭＳ Ｐゴシック" charset="-128"/>
                <a:cs typeface="ＭＳ Ｐゴシック" charset="-128"/>
              </a:rPr>
              <a:t>There are 40,000 users, both who 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hosted server runs around 4000 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has had contributions that have widened the scope of available analyses</a:t>
            </a:r>
            <a:endParaRPr lang="en-US" dirty="0" smtClean="0">
              <a:ea typeface="ＭＳ Ｐゴシック" charset="-128"/>
              <a:cs typeface="ＭＳ Ｐゴシック" charset="-128"/>
            </a:endParaRPr>
          </a:p>
          <a:p>
            <a:pPr>
              <a:spcBef>
                <a:spcPct val="0"/>
              </a:spcBef>
              <a:buFontTx/>
              <a:buChar char="•"/>
            </a:pPr>
            <a:r>
              <a:rPr lang="en-US" dirty="0" smtClean="0">
                <a:ea typeface="ＭＳ Ｐゴシック" charset="-128"/>
                <a:cs typeface="ＭＳ Ｐゴシック" charset="-128"/>
              </a:rPr>
              <a:t>Having come to this point, what are the current needs for the integrative genomics</a:t>
            </a:r>
            <a:r>
              <a:rPr lang="en-US" baseline="0" dirty="0" smtClean="0">
                <a:ea typeface="ＭＳ Ｐゴシック" charset="-128"/>
                <a:cs typeface="ＭＳ Ｐゴシック" charset="-128"/>
              </a:rPr>
              <a:t> community in general and the cancer research community in specific?</a:t>
            </a:r>
            <a:endParaRPr lang="en-US" dirty="0">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32</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Another important object is the pipeline.</a:t>
            </a:r>
            <a:r>
              <a:rPr lang="en-US" sz="1800" baseline="0" dirty="0" smtClean="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smtClean="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smtClean="0">
                <a:ea typeface="ＭＳ Ｐゴシック" pitchFamily="-109" charset="-128"/>
                <a:cs typeface="ＭＳ Ｐゴシック" pitchFamily="-109" charset="-128"/>
              </a:rPr>
              <a:t>In</a:t>
            </a:r>
            <a:r>
              <a:rPr lang="en-US" baseline="0" dirty="0" smtClean="0">
                <a:ea typeface="ＭＳ Ｐゴシック" pitchFamily="-109" charset="-128"/>
                <a:cs typeface="ＭＳ Ｐゴシック" pitchFamily="-109" charset="-128"/>
              </a:rPr>
              <a:t> </a:t>
            </a:r>
            <a:r>
              <a:rPr lang="en-US" baseline="0" dirty="0" err="1" smtClean="0">
                <a:ea typeface="ＭＳ Ｐゴシック" pitchFamily="-109" charset="-128"/>
                <a:cs typeface="ＭＳ Ｐゴシック" pitchFamily="-109" charset="-128"/>
              </a:rPr>
              <a:t>GenePattern</a:t>
            </a:r>
            <a:r>
              <a:rPr lang="en-US" baseline="0" dirty="0" smtClean="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script to align sequence to a genome and</a:t>
            </a:r>
            <a:r>
              <a:rPr lang="en-US" baseline="0" dirty="0" smtClean="0"/>
              <a:t> then sort the resulting alignments by genomic coordinates</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5</a:t>
            </a:fld>
            <a:endParaRPr lang="en-US"/>
          </a:p>
        </p:txBody>
      </p:sp>
    </p:spTree>
    <p:extLst>
      <p:ext uri="{BB962C8B-B14F-4D97-AF65-F5344CB8AC3E}">
        <p14:creationId xmlns:p14="http://schemas.microsoft.com/office/powerpoint/2010/main" val="2267001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Differential Expression</a:t>
            </a:r>
          </a:p>
          <a:p>
            <a:r>
              <a:rPr lang="en-US" dirty="0" smtClean="0"/>
              <a:t>Find genes whose activity is different between two or more conditions (“marker genes”)</a:t>
            </a:r>
          </a:p>
          <a:p>
            <a:r>
              <a:rPr lang="en-US" dirty="0" smtClean="0"/>
              <a:t>Tumor/normal;</a:t>
            </a:r>
            <a:r>
              <a:rPr lang="en-US" baseline="0" dirty="0" smtClean="0"/>
              <a:t> </a:t>
            </a:r>
            <a:r>
              <a:rPr lang="en-US" dirty="0" smtClean="0"/>
              <a:t>Different leukemia subtypes;</a:t>
            </a:r>
            <a:r>
              <a:rPr lang="en-US" baseline="0" dirty="0" smtClean="0"/>
              <a:t> </a:t>
            </a:r>
            <a:r>
              <a:rPr lang="en-US" dirty="0" smtClean="0"/>
              <a:t>Relapse/non-relapse;</a:t>
            </a:r>
            <a:r>
              <a:rPr lang="en-US" baseline="0" dirty="0" smtClean="0"/>
              <a:t> </a:t>
            </a:r>
            <a:r>
              <a:rPr lang="en-US" dirty="0" smtClean="0"/>
              <a:t>Treated with medication/untreated</a:t>
            </a:r>
          </a:p>
          <a:p>
            <a:endParaRPr lang="en-US" dirty="0" smtClean="0"/>
          </a:p>
          <a:p>
            <a:r>
              <a:rPr lang="en-US" dirty="0" smtClean="0"/>
              <a:t>GSEA: When there is no single gene that is significantly differentially expressed</a:t>
            </a:r>
          </a:p>
          <a:p>
            <a:r>
              <a:rPr lang="en-US" dirty="0" smtClean="0"/>
              <a:t>Find pathways where each gene is slightly up-or </a:t>
            </a:r>
            <a:r>
              <a:rPr lang="en-US" dirty="0" err="1" smtClean="0"/>
              <a:t>downregulated</a:t>
            </a:r>
            <a:endParaRPr lang="en-US" dirty="0" smtClean="0"/>
          </a:p>
          <a:p>
            <a:endParaRPr lang="en-US" dirty="0" smtClean="0"/>
          </a:p>
          <a:p>
            <a:r>
              <a:rPr lang="en-US" dirty="0" smtClean="0"/>
              <a:t>Clustering: Find out the intrinsic organization of a dataset:</a:t>
            </a:r>
          </a:p>
          <a:p>
            <a:r>
              <a:rPr lang="en-US" dirty="0" smtClean="0"/>
              <a:t>Which samples of a cancer dataset are like each other; Which genes are performing similar functions;</a:t>
            </a:r>
            <a:r>
              <a:rPr lang="en-US" baseline="0" dirty="0" smtClean="0"/>
              <a:t> </a:t>
            </a:r>
            <a:r>
              <a:rPr lang="en-US" dirty="0" smtClean="0"/>
              <a:t>how many states there are;</a:t>
            </a:r>
            <a:r>
              <a:rPr lang="en-US" baseline="0" dirty="0" smtClean="0"/>
              <a:t> where are the “galaxies” and “solar systems”</a:t>
            </a:r>
          </a:p>
          <a:p>
            <a:endParaRPr lang="en-US" baseline="0" dirty="0" smtClean="0"/>
          </a:p>
          <a:p>
            <a:r>
              <a:rPr lang="en-US" baseline="0" dirty="0" smtClean="0"/>
              <a:t>Classification: If we train an algorithm with samples from patients who had their cancer relapse, come back after treatment, and those who didn’t relapse, can we use it to predict ahead of time which patients are likely to relapse?</a:t>
            </a:r>
          </a:p>
          <a:p>
            <a:endParaRPr lang="en-US" baseline="0" dirty="0" smtClean="0"/>
          </a:p>
          <a:p>
            <a:r>
              <a:rPr lang="en-US" baseline="0" dirty="0" smtClean="0"/>
              <a:t>Sequence Variation: In diseases like cancer, chromosomes undergo a tremendous amount of rearrangement. How do those rearrangements affect the activity of the genes on those chromosomes?</a:t>
            </a:r>
          </a:p>
          <a:p>
            <a:endParaRPr lang="en-US" baseline="0" dirty="0" smtClean="0"/>
          </a:p>
          <a:p>
            <a:r>
              <a:rPr lang="en-US" baseline="0" dirty="0" smtClean="0"/>
              <a:t>Dimension Reduction: When we’re measuring gene activity, we are recording the state of 20,000 genes – that’s like a single point with 20,000 vectors. If we have let’s say 100 samples, that’s basically like solving 100 equations that have 20,000 unknowns. But – dimension reduction methods can often get our dataset down to just a few dimensions that represent most of the variation in a dataset.</a:t>
            </a:r>
          </a:p>
          <a:p>
            <a:endParaRPr lang="en-US" dirty="0" smtClean="0"/>
          </a:p>
          <a:p>
            <a:endParaRPr lang="en-US" dirty="0" smtClean="0"/>
          </a:p>
          <a:p>
            <a:endParaRPr lang="en-US" dirty="0" smtClean="0"/>
          </a:p>
          <a:p>
            <a:endParaRPr lang="en-US"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9</a:t>
            </a:fld>
            <a:endParaRPr lang="en-US"/>
          </a:p>
        </p:txBody>
      </p:sp>
    </p:spTree>
    <p:extLst>
      <p:ext uri="{BB962C8B-B14F-4D97-AF65-F5344CB8AC3E}">
        <p14:creationId xmlns:p14="http://schemas.microsoft.com/office/powerpoint/2010/main" val="3787896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10</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We’ll be talking a lot about</a:t>
            </a:r>
            <a:r>
              <a:rPr lang="en-US" sz="1800" baseline="0" dirty="0" smtClean="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smtClean="0">
                <a:latin typeface="Arial" pitchFamily="-109" charset="0"/>
                <a:ea typeface="ＭＳ Ｐゴシック" pitchFamily="-109" charset="-128"/>
                <a:cs typeface="ＭＳ Ｐゴシック" pitchFamily="-109" charset="-128"/>
              </a:rPr>
              <a:t>GenePattern</a:t>
            </a:r>
            <a:r>
              <a:rPr lang="en-US" sz="1800" baseline="0" dirty="0" smtClean="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11</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Modules are self-contained</a:t>
            </a:r>
            <a:r>
              <a:rPr lang="en-US" sz="1800" baseline="0" dirty="0" smtClean="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12</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smtClean="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smtClean="0">
                <a:latin typeface="Arial" pitchFamily="-109" charset="0"/>
                <a:ea typeface="ＭＳ Ｐゴシック" pitchFamily="-109" charset="-128"/>
                <a:cs typeface="ＭＳ Ｐゴシック" pitchFamily="-109" charset="-128"/>
              </a:rPr>
              <a:t>GenePattern</a:t>
            </a:r>
            <a:r>
              <a:rPr lang="en-US" sz="1800" dirty="0" smtClean="0">
                <a:latin typeface="Arial" pitchFamily="-109" charset="0"/>
                <a:ea typeface="ＭＳ Ｐゴシック" pitchFamily="-109" charset="-128"/>
                <a:cs typeface="ＭＳ Ｐゴシック" pitchFamily="-109" charset="-128"/>
              </a:rPr>
              <a:t>,</a:t>
            </a:r>
            <a:r>
              <a:rPr lang="en-US" sz="1800" baseline="0" dirty="0" smtClean="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In this section, however, we’re going to dive and get our 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of </a:t>
            </a:r>
            <a:r>
              <a:rPr lang="en-US" sz="1400" b="0" i="0" u="none" strike="noStrike" cap="none" dirty="0" err="1">
                <a:solidFill>
                  <a:srgbClr val="000000"/>
                </a:solidFill>
                <a:latin typeface="Arial"/>
                <a:ea typeface="Arial"/>
                <a:cs typeface="Arial"/>
                <a:sym typeface="Arial"/>
              </a:rPr>
              <a:t>GenePattern’s</a:t>
            </a:r>
            <a:r>
              <a:rPr lang="en-US" sz="1400" b="0" i="0" u="none" strike="noStrike" cap="none" dirty="0">
                <a:solidFill>
                  <a:srgbClr val="000000"/>
                </a:solidFill>
                <a:latin typeface="Arial"/>
                <a:ea typeface="Arial"/>
                <a:cs typeface="Arial"/>
                <a:sym typeface="Arial"/>
              </a:rPr>
              <a:t> newest features – the 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err="1">
                <a:solidFill>
                  <a:srgbClr val="000000"/>
                </a:solidFill>
                <a:latin typeface="Arial"/>
                <a:ea typeface="Arial"/>
                <a:cs typeface="Arial"/>
                <a:sym typeface="Arial"/>
              </a:rPr>
              <a:t>computationalists</a:t>
            </a:r>
            <a:r>
              <a:rPr lang="en-US" sz="1400" b="0" i="0" u="none" strike="noStrike" cap="none" dirty="0">
                <a:solidFill>
                  <a:srgbClr val="000000"/>
                </a:solidFill>
                <a:latin typeface="Arial"/>
                <a:ea typeface="Arial"/>
                <a:cs typeface="Arial"/>
                <a:sym typeface="Arial"/>
              </a:rPr>
              <a:t>, however, there is no real equivalent. GenePattern Notebook helps bring these worlds together, so that you can keep your notes and your computational analyses together in an easy-to-understand, narrative format.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research. And it's also not unlike how an academic paper might be structured.</a:t>
            </a:r>
          </a:p>
        </p:txBody>
      </p:sp>
      <p:sp>
        <p:nvSpPr>
          <p:cNvPr id="275" name="Shape 27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GenePattern Notebook is built on top of a platform called Jupyter.</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It's open source software.</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And the GenePattern Notebook Environment lets you create bioinformatic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7_Title and Content">
    <p:spTree>
      <p:nvGrpSpPr>
        <p:cNvPr id="1" name=""/>
        <p:cNvGrpSpPr/>
        <p:nvPr/>
      </p:nvGrpSpPr>
      <p:grpSpPr>
        <a:xfrm>
          <a:off x="0" y="0"/>
          <a:ext cx="0" cy="0"/>
          <a:chOff x="0" y="0"/>
          <a:chExt cx="0" cy="0"/>
        </a:xfrm>
      </p:grpSpPr>
      <p:sp>
        <p:nvSpPr>
          <p:cNvPr id="3"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4"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5"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sp>
        <p:nvSpPr>
          <p:cNvPr id="6"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7"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8"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sp>
        <p:nvSpPr>
          <p:cNvPr id="9"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10"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1"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cxnSp>
        <p:nvCxnSpPr>
          <p:cNvPr id="14" name="Straight Connector 13"/>
          <p:cNvCxnSpPr>
            <a:cxnSpLocks noChangeShapeType="1"/>
          </p:cNvCxnSpPr>
          <p:nvPr userDrawn="1"/>
        </p:nvCxnSpPr>
        <p:spPr bwMode="auto">
          <a:xfrm flipV="1">
            <a:off x="304800" y="758825"/>
            <a:ext cx="8756650" cy="3175"/>
          </a:xfrm>
          <a:prstGeom prst="line">
            <a:avLst/>
          </a:prstGeom>
          <a:noFill/>
          <a:ln w="19050">
            <a:solidFill>
              <a:srgbClr val="96BBD6"/>
            </a:solidFill>
            <a:round/>
            <a:headEnd/>
            <a:tailEnd/>
          </a:ln>
          <a:effectLst>
            <a:outerShdw blurRad="63500" dist="12700" dir="5400000" algn="t" rotWithShape="0">
              <a:srgbClr val="000000">
                <a:alpha val="25000"/>
              </a:srgbClr>
            </a:outerShdw>
          </a:effectLst>
        </p:spPr>
      </p:cxnSp>
      <p:sp>
        <p:nvSpPr>
          <p:cNvPr id="16" name="Rectangle 2"/>
          <p:cNvSpPr>
            <a:spLocks noGrp="1" noChangeArrowheads="1"/>
          </p:cNvSpPr>
          <p:nvPr>
            <p:ph type="title"/>
          </p:nvPr>
        </p:nvSpPr>
        <p:spPr bwMode="auto">
          <a:xfrm>
            <a:off x="314325" y="106362"/>
            <a:ext cx="8229600" cy="655638"/>
          </a:xfrm>
          <a:prstGeom prst="rect">
            <a:avLst/>
          </a:prstGeom>
          <a:noFill/>
          <a:ln w="9525">
            <a:noFill/>
            <a:miter lim="800000"/>
            <a:headEnd/>
            <a:tailEnd/>
          </a:ln>
        </p:spPr>
        <p:txBody>
          <a:bodyPr/>
          <a:lstStyle>
            <a:lvl1pPr algn="l">
              <a:defRPr sz="3600" b="1"/>
            </a:lvl1pPr>
          </a:lstStyle>
          <a:p>
            <a:pPr lvl="0"/>
            <a:r>
              <a:rPr lang="en-US" dirty="0"/>
              <a:t>Click to edit Master title style</a:t>
            </a:r>
          </a:p>
        </p:txBody>
      </p:sp>
    </p:spTree>
    <p:extLst>
      <p:ext uri="{BB962C8B-B14F-4D97-AF65-F5344CB8AC3E}">
        <p14:creationId xmlns:p14="http://schemas.microsoft.com/office/powerpoint/2010/main" val="378345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43A1B1-D132-0647-90C8-BF70DEF1FFD1}" type="datetimeFigureOut">
              <a:rPr lang="en-US" smtClean="0"/>
              <a:pPr/>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43A1B1-D132-0647-90C8-BF70DEF1FFD1}" type="datetimeFigureOut">
              <a:rPr lang="en-US" smtClean="0"/>
              <a:pPr/>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3A1B1-D132-0647-90C8-BF70DEF1FFD1}" type="datetimeFigureOut">
              <a:rPr lang="en-US" smtClean="0"/>
              <a:pPr/>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1/23/18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64"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Avenir Heavy"/>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mn-ea"/>
          <a:cs typeface="Avenir Heavy"/>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mn-ea"/>
          <a:cs typeface="Avenir Heavy"/>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Avenir Heavy"/>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8.jp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0.jp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2.jpg"/><Relationship Id="rId5" Type="http://schemas.openxmlformats.org/officeDocument/2006/relationships/image" Target="../media/image43.jp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1"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gp-dev-ami.genepattern.org" TargetMode="External"/><Relationship Id="rId4" Type="http://schemas.openxmlformats.org/officeDocument/2006/relationships/hyperlink" Target="http://www.genepattern.org" TargetMode="External"/><Relationship Id="rId5" Type="http://schemas.openxmlformats.org/officeDocument/2006/relationships/image" Target="../media/image63.png"/><Relationship Id="rId6" Type="http://schemas.openxmlformats.org/officeDocument/2006/relationships/image" Target="../media/image64.jpg"/><Relationship Id="rId7" Type="http://schemas.openxmlformats.org/officeDocument/2006/relationships/image" Target="../media/image65.jp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959224"/>
            <a:ext cx="7772400" cy="2648135"/>
          </a:xfrm>
        </p:spPr>
        <p:txBody>
          <a:bodyPr>
            <a:normAutofit/>
          </a:bodyPr>
          <a:lstStyle/>
          <a:p>
            <a:r>
              <a:rPr lang="en-US" b="1" dirty="0" smtClean="0">
                <a:ea typeface="ＭＳ Ｐゴシック" pitchFamily="-109" charset="-128"/>
              </a:rPr>
              <a:t/>
            </a:r>
            <a:br>
              <a:rPr lang="en-US" b="1" dirty="0" smtClean="0">
                <a:ea typeface="ＭＳ Ｐゴシック" pitchFamily="-109" charset="-128"/>
              </a:rPr>
            </a:br>
            <a:r>
              <a:rPr lang="en-US" sz="3200" b="1" dirty="0" smtClean="0">
                <a:ea typeface="ＭＳ Ｐゴシック" pitchFamily="-109" charset="-128"/>
              </a:rPr>
              <a:t>January 23, 2018</a:t>
            </a:r>
            <a:r>
              <a:rPr lang="en-US" sz="2400" b="1" dirty="0">
                <a:solidFill>
                  <a:prstClr val="black"/>
                </a:solidFill>
                <a:ea typeface="ＭＳ Ｐゴシック" pitchFamily="-109" charset="-128"/>
              </a:rPr>
              <a:t/>
            </a:r>
            <a:br>
              <a:rPr lang="en-US" sz="2400" b="1" dirty="0">
                <a:solidFill>
                  <a:prstClr val="black"/>
                </a:solidFill>
                <a:ea typeface="ＭＳ Ｐゴシック" pitchFamily="-109" charset="-128"/>
              </a:rPr>
            </a:br>
            <a:r>
              <a:rPr lang="en-US" sz="2400" b="1" dirty="0">
                <a:solidFill>
                  <a:prstClr val="black"/>
                </a:solidFill>
                <a:ea typeface="ＭＳ Ｐゴシック" pitchFamily="-109" charset="-128"/>
              </a:rPr>
              <a:t>Edwin </a:t>
            </a:r>
            <a:r>
              <a:rPr lang="en-US" sz="2400" b="1" dirty="0" smtClean="0">
                <a:solidFill>
                  <a:prstClr val="black"/>
                </a:solidFill>
                <a:ea typeface="ＭＳ Ｐゴシック" pitchFamily="-109" charset="-128"/>
              </a:rPr>
              <a:t>Juarez</a:t>
            </a:r>
            <a:r>
              <a:rPr lang="en-US" sz="2400" b="1" dirty="0" smtClean="0">
                <a:ea typeface="ＭＳ Ｐゴシック" pitchFamily="-109" charset="-128"/>
              </a:rPr>
              <a:t>	</a:t>
            </a:r>
            <a:r>
              <a:rPr lang="en-US" sz="2400" b="1" dirty="0" smtClean="0">
                <a:solidFill>
                  <a:prstClr val="black"/>
                </a:solidFill>
                <a:ea typeface="ＭＳ Ｐゴシック" pitchFamily="-109" charset="-128"/>
              </a:rPr>
              <a:t>Ted Liefeld	Michael Reich</a:t>
            </a:r>
            <a:endParaRPr lang="en-US" b="1" dirty="0" smtClean="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with</a:t>
            </a:r>
            <a:endParaRPr lang="en-US" sz="3600" b="1" spc="150" dirty="0">
              <a:ln w="11430"/>
              <a:solidFill>
                <a:srgbClr val="F8F8F8"/>
              </a:solidFill>
              <a:effectLst>
                <a:outerShdw blurRad="25400" algn="tl" rotWithShape="0">
                  <a:srgbClr val="000000">
                    <a:alpha val="43000"/>
                  </a:srgbClr>
                </a:outerShdw>
              </a:effectLst>
              <a:latin typeface="Avenir Heavy"/>
              <a:cs typeface="Avenir Heavy"/>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smtClean="0"/>
              <a:t>GenePattern vocabulary: Modules</a:t>
            </a:r>
            <a:endParaRPr lang="en-US" sz="3600" b="1" dirty="0"/>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smtClean="0">
                <a:latin typeface="Calibri" pitchFamily="-109" charset="0"/>
              </a:rPr>
              <a:t>&gt;250 </a:t>
            </a:r>
            <a:r>
              <a:rPr lang="en-US" sz="2800" b="1" dirty="0">
                <a:latin typeface="Calibri" pitchFamily="-109" charset="0"/>
              </a:rPr>
              <a:t>GenePattern Modules,</a:t>
            </a:r>
            <a:r>
              <a:rPr lang="en-US" sz="2800" b="1" dirty="0" smtClean="0">
                <a:latin typeface="Calibri" pitchFamily="-109" charset="0"/>
              </a:rPr>
              <a:t> 10/2017</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a:solidFill>
                  <a:srgbClr val="050505"/>
                </a:solidFill>
                <a:latin typeface="Arial"/>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79" name="Shape 279"/>
          <p:cNvPicPr preferRelativeResize="0"/>
          <p:nvPr/>
        </p:nvPicPr>
        <p:blipFill rotWithShape="1">
          <a:blip r:embed="rId4">
            <a:alphaModFix/>
          </a:blip>
          <a:srcRect/>
          <a:stretch/>
        </p:blipFill>
        <p:spPr>
          <a:xfrm>
            <a:off x="1595880" y="2103120"/>
            <a:ext cx="7345800" cy="412092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Tree>
    <p:extLst>
      <p:ext uri="{BB962C8B-B14F-4D97-AF65-F5344CB8AC3E}">
        <p14:creationId xmlns:p14="http://schemas.microsoft.com/office/powerpoint/2010/main" val="13655236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Jupyter Notebook</a:t>
            </a:r>
          </a:p>
        </p:txBody>
      </p:sp>
      <p:sp>
        <p:nvSpPr>
          <p:cNvPr id="285" name="Shape 285"/>
          <p:cNvSpPr txBox="1"/>
          <p:nvPr/>
        </p:nvSpPr>
        <p:spPr>
          <a:xfrm>
            <a:off x="1470239" y="1654560"/>
            <a:ext cx="5680838"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dirty="0">
                <a:solidFill>
                  <a:srgbClr val="050505"/>
                </a:solidFill>
                <a:latin typeface="Arial"/>
                <a:ea typeface="Arial"/>
                <a:cs typeface="Arial"/>
                <a:sym typeface="Arial"/>
              </a:rPr>
              <a:t>Popular and well-supported framework for scientific computing</a:t>
            </a:r>
          </a:p>
          <a:p>
            <a:pPr marL="432000" marR="0" lvl="0" indent="-324000" algn="l" rtl="0">
              <a:spcBef>
                <a:spcPts val="0"/>
              </a:spcBef>
              <a:buClr>
                <a:srgbClr val="050505"/>
              </a:buClr>
              <a:buSzPts val="877"/>
              <a:buFont typeface="Noto Sans Symbols"/>
              <a:buChar char="●"/>
            </a:pPr>
            <a:r>
              <a:rPr lang="en-US" sz="3509" b="0" strike="noStrike" dirty="0">
                <a:solidFill>
                  <a:srgbClr val="050505"/>
                </a:solidFill>
                <a:latin typeface="Arial"/>
                <a:ea typeface="Arial"/>
                <a:cs typeface="Arial"/>
                <a:sym typeface="Arial"/>
              </a:rPr>
              <a:t>Ecosystem of available </a:t>
            </a:r>
            <a:r>
              <a:rPr lang="en-US" sz="3509" b="0" strike="noStrike" dirty="0" smtClean="0">
                <a:solidFill>
                  <a:srgbClr val="050505"/>
                </a:solidFill>
                <a:latin typeface="Arial"/>
                <a:ea typeface="Arial"/>
                <a:cs typeface="Arial"/>
                <a:sym typeface="Arial"/>
              </a:rPr>
              <a:t>extensions and </a:t>
            </a:r>
            <a:r>
              <a:rPr lang="en-US" sz="3509" b="0" strike="noStrike" dirty="0">
                <a:solidFill>
                  <a:srgbClr val="050505"/>
                </a:solidFill>
                <a:latin typeface="Arial"/>
                <a:ea typeface="Arial"/>
                <a:cs typeface="Arial"/>
                <a:sym typeface="Arial"/>
              </a:rPr>
              <a:t>resources</a:t>
            </a:r>
          </a:p>
          <a:p>
            <a:pPr marL="432000" marR="0" lvl="0" indent="-324000" algn="l" rtl="0">
              <a:spcBef>
                <a:spcPts val="0"/>
              </a:spcBef>
              <a:buClr>
                <a:srgbClr val="050505"/>
              </a:buClr>
              <a:buSzPts val="877"/>
              <a:buFont typeface="Noto Sans Symbols"/>
              <a:buChar char="●"/>
            </a:pPr>
            <a:r>
              <a:rPr lang="en-US" sz="3509" b="0" strike="noStrike" dirty="0">
                <a:solidFill>
                  <a:srgbClr val="050505"/>
                </a:solidFill>
                <a:latin typeface="Aria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21828934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000" b="0" strike="noStrike" dirty="0">
                <a:solidFill>
                  <a:srgbClr val="050505"/>
                </a:solidFill>
                <a:latin typeface="Arial"/>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latin typeface="Arial"/>
                <a:ea typeface="Arial"/>
                <a:cs typeface="Arial"/>
                <a:sym typeface="Arial"/>
              </a:rPr>
              <a:t>Leverages </a:t>
            </a:r>
            <a:r>
              <a:rPr lang="en-US" sz="3200" b="0" strike="noStrike" dirty="0">
                <a:solidFill>
                  <a:srgbClr val="050505"/>
                </a:solidFill>
                <a:latin typeface="Arial"/>
                <a:ea typeface="Arial"/>
                <a:cs typeface="Arial"/>
                <a:sym typeface="Arial"/>
              </a:rPr>
              <a:t>the best of Jupyter and </a:t>
            </a:r>
            <a:r>
              <a:rPr lang="en-US" sz="3200" b="0" strike="noStrike" dirty="0" smtClean="0">
                <a:solidFill>
                  <a:srgbClr val="050505"/>
                </a:solidFill>
                <a:latin typeface="Aria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latin typeface="Aria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latin typeface="Arial"/>
                <a:ea typeface="Arial"/>
                <a:cs typeface="Arial"/>
                <a:sym typeface="Arial"/>
              </a:rPr>
              <a:t>Interleave text, </a:t>
            </a:r>
            <a:r>
              <a:rPr lang="en-US" sz="3200" b="0" strike="noStrike" dirty="0" smtClean="0">
                <a:solidFill>
                  <a:srgbClr val="050505"/>
                </a:solidFill>
                <a:latin typeface="Arial"/>
                <a:ea typeface="Arial"/>
                <a:cs typeface="Arial"/>
                <a:sym typeface="Arial"/>
              </a:rPr>
              <a:t>visualization, </a:t>
            </a:r>
            <a:r>
              <a:rPr lang="en-US" sz="3200" b="0" strike="noStrike" dirty="0">
                <a:solidFill>
                  <a:srgbClr val="050505"/>
                </a:solidFill>
                <a:latin typeface="Aria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37994292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00000"/>
                </a:solidFill>
                <a:latin typeface="Arial"/>
                <a:ea typeface="Arial"/>
                <a:cs typeface="Arial"/>
                <a:sym typeface="Arial"/>
              </a:rPr>
              <a:t>GenePattern </a:t>
            </a:r>
            <a:br>
              <a:rPr lang="en-US" sz="4400" b="0" strike="noStrike">
                <a:solidFill>
                  <a:srgbClr val="000000"/>
                </a:solidFill>
                <a:latin typeface="Arial"/>
                <a:ea typeface="Arial"/>
                <a:cs typeface="Arial"/>
                <a:sym typeface="Arial"/>
              </a:rPr>
            </a:br>
            <a:r>
              <a:rPr lang="en-US" sz="4400" b="0" strike="noStrike">
                <a:solidFill>
                  <a:srgbClr val="000000"/>
                </a:solidFill>
                <a:latin typeface="Arial"/>
                <a:ea typeface="Arial"/>
                <a:cs typeface="Arial"/>
                <a:sym typeface="Arial"/>
              </a:rPr>
              <a:t>Notebook Repository</a:t>
            </a:r>
          </a:p>
        </p:txBody>
      </p:sp>
      <p:pic>
        <p:nvPicPr>
          <p:cNvPr id="320" name="Shape 320"/>
          <p:cNvPicPr preferRelativeResize="0"/>
          <p:nvPr/>
        </p:nvPicPr>
        <p:blipFill rotWithShape="1">
          <a:blip r:embed="rId4">
            <a:alphaModFix/>
          </a:blip>
          <a:srcRect/>
          <a:stretch/>
        </p:blipFill>
        <p:spPr>
          <a:xfrm>
            <a:off x="1737360" y="1721160"/>
            <a:ext cx="7136280" cy="3980520"/>
          </a:xfrm>
          <a:prstGeom prst="rect">
            <a:avLst/>
          </a:prstGeom>
          <a:noFill/>
          <a:ln w="9525" cap="flat" cmpd="sng">
            <a:solidFill>
              <a:srgbClr val="3465A4"/>
            </a:solidFill>
            <a:prstDash val="solid"/>
            <a:round/>
            <a:headEnd type="none" w="med" len="med"/>
            <a:tailEnd type="none" w="med" len="med"/>
          </a:ln>
        </p:spPr>
      </p:pic>
      <p:sp>
        <p:nvSpPr>
          <p:cNvPr id="321" name="Shape 321"/>
          <p:cNvSpPr txBox="1"/>
          <p:nvPr/>
        </p:nvSpPr>
        <p:spPr>
          <a:xfrm>
            <a:off x="1305360" y="6035400"/>
            <a:ext cx="7655760" cy="6400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900"/>
              <a:buFont typeface="Noto Sans Symbols"/>
              <a:buChar char="●"/>
            </a:pPr>
            <a:r>
              <a:rPr lang="en-US" sz="3600" b="0" strike="noStrike">
                <a:solidFill>
                  <a:srgbClr val="000000"/>
                </a:solidFill>
                <a:latin typeface="Arial"/>
                <a:ea typeface="Arial"/>
                <a:cs typeface="Arial"/>
                <a:sym typeface="Arial"/>
              </a:rPr>
              <a:t>https://notebook.genepattern.org</a:t>
            </a:r>
          </a:p>
        </p:txBody>
      </p:sp>
    </p:spTree>
    <p:extLst>
      <p:ext uri="{BB962C8B-B14F-4D97-AF65-F5344CB8AC3E}">
        <p14:creationId xmlns:p14="http://schemas.microsoft.com/office/powerpoint/2010/main" val="10884569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Shape 326"/>
          <p:cNvPicPr preferRelativeResize="0"/>
          <p:nvPr/>
        </p:nvPicPr>
        <p:blipFill rotWithShape="1">
          <a:blip r:embed="rId3">
            <a:alphaModFix/>
          </a:blip>
          <a:srcRect/>
          <a:stretch/>
        </p:blipFill>
        <p:spPr>
          <a:xfrm>
            <a:off x="1809360" y="4480560"/>
            <a:ext cx="6977520" cy="192024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pic>
        <p:nvPicPr>
          <p:cNvPr id="327" name="Shape 327"/>
          <p:cNvPicPr preferRelativeResize="0"/>
          <p:nvPr/>
        </p:nvPicPr>
        <p:blipFill rotWithShape="1">
          <a:blip r:embed="rId4">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00000"/>
                </a:solidFill>
                <a:latin typeface="Arial"/>
                <a:ea typeface="Arial"/>
                <a:cs typeface="Arial"/>
                <a:sym typeface="Arial"/>
              </a:rPr>
              <a:t>Notebook Workspace</a:t>
            </a:r>
          </a:p>
        </p:txBody>
      </p:sp>
      <p:sp>
        <p:nvSpPr>
          <p:cNvPr id="329" name="Shape 329"/>
          <p:cNvSpPr txBox="1"/>
          <p:nvPr/>
        </p:nvSpPr>
        <p:spPr>
          <a:xfrm>
            <a:off x="147060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a:solidFill>
                  <a:srgbClr val="000000"/>
                </a:solidFill>
                <a:latin typeface="Aria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a:solidFill>
                  <a:srgbClr val="000000"/>
                </a:solidFill>
                <a:latin typeface="Arial"/>
                <a:ea typeface="Arial"/>
                <a:cs typeface="Arial"/>
                <a:sym typeface="Arial"/>
              </a:rPr>
              <a:t>Copy, move, rename, delete, download and publish notebooks from here.</a:t>
            </a:r>
          </a:p>
        </p:txBody>
      </p:sp>
    </p:spTree>
    <p:extLst>
      <p:ext uri="{BB962C8B-B14F-4D97-AF65-F5344CB8AC3E}">
        <p14:creationId xmlns:p14="http://schemas.microsoft.com/office/powerpoint/2010/main" val="18763525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Browse Public Notebooks</a:t>
            </a:r>
          </a:p>
        </p:txBody>
      </p:sp>
      <p:sp>
        <p:nvSpPr>
          <p:cNvPr id="336" name="Shape 336"/>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a:solidFill>
                  <a:srgbClr val="000000"/>
                </a:solidFill>
                <a:latin typeface="Arial"/>
                <a:ea typeface="Arial"/>
                <a:cs typeface="Arial"/>
                <a:sym typeface="Arial"/>
              </a:rPr>
              <a:t>A variety of public notebooks are available in the GenePattern Notebook Repository.</a:t>
            </a:r>
          </a:p>
          <a:p>
            <a:pPr marL="432000" marR="0" lvl="0" indent="-324000" algn="l" rtl="0">
              <a:spcBef>
                <a:spcPts val="0"/>
              </a:spcBef>
              <a:buClr>
                <a:srgbClr val="050505"/>
              </a:buClr>
              <a:buSzPts val="700"/>
              <a:buFont typeface="Noto Sans Symbols"/>
              <a:buChar char="●"/>
            </a:pPr>
            <a:r>
              <a:rPr lang="en-US" sz="2800" b="0" strike="noStrike">
                <a:solidFill>
                  <a:srgbClr val="000000"/>
                </a:solidFill>
                <a:latin typeface="Arial"/>
                <a:ea typeface="Arial"/>
                <a:cs typeface="Arial"/>
                <a:sym typeface="Arial"/>
              </a:rPr>
              <a:t>Anyone can make a copy of these notebooks to read, run and reproduce.</a:t>
            </a:r>
          </a:p>
        </p:txBody>
      </p:sp>
      <p:pic>
        <p:nvPicPr>
          <p:cNvPr id="337" name="Shape 337"/>
          <p:cNvPicPr preferRelativeResize="0"/>
          <p:nvPr/>
        </p:nvPicPr>
        <p:blipFill rotWithShape="1">
          <a:blip r:embed="rId4">
            <a:alphaModFix/>
          </a:blip>
          <a:srcRect/>
          <a:stretch/>
        </p:blipFill>
        <p:spPr>
          <a:xfrm>
            <a:off x="1701360" y="3801600"/>
            <a:ext cx="7113240" cy="276912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Tree>
    <p:extLst>
      <p:ext uri="{BB962C8B-B14F-4D97-AF65-F5344CB8AC3E}">
        <p14:creationId xmlns:p14="http://schemas.microsoft.com/office/powerpoint/2010/main" val="12760939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Arial"/>
                <a:ea typeface="Arial"/>
                <a:cs typeface="Arial"/>
                <a:sym typeface="Arial"/>
              </a:rPr>
              <a:t>Run an Analysis </a:t>
            </a:r>
            <a:r>
              <a:rPr lang="en-US" sz="4400" b="0" strike="noStrike" dirty="0" smtClean="0">
                <a:solidFill>
                  <a:srgbClr val="050505"/>
                </a:solidFill>
                <a:latin typeface="Arial"/>
                <a:ea typeface="Arial"/>
                <a:cs typeface="Arial"/>
                <a:sym typeface="Arial"/>
              </a:rPr>
              <a:t>Notebook</a:t>
            </a:r>
          </a:p>
          <a:p>
            <a:pPr marL="0" marR="0" lvl="0" indent="0" algn="l" rtl="0">
              <a:spcBef>
                <a:spcPts val="0"/>
              </a:spcBef>
              <a:buNone/>
            </a:pPr>
            <a:r>
              <a:rPr lang="en-US" sz="2000" dirty="0" smtClean="0">
                <a:solidFill>
                  <a:srgbClr val="050505"/>
                </a:solidFill>
                <a:latin typeface="Arial"/>
                <a:ea typeface="Arial"/>
                <a:cs typeface="Arial"/>
                <a:sym typeface="Arial"/>
              </a:rPr>
              <a:t>2018-01-23_01_UBIC GenePattern Notebook Introduction</a:t>
            </a:r>
            <a:endParaRPr lang="en-US" sz="2000" b="0" strike="noStrike" dirty="0">
              <a:solidFill>
                <a:srgbClr val="050505"/>
              </a:solidFill>
              <a:latin typeface="Arial"/>
              <a:ea typeface="Arial"/>
              <a:cs typeface="Arial"/>
              <a:sym typeface="Arial"/>
            </a:endParaRPr>
          </a:p>
        </p:txBody>
      </p:sp>
      <p:pic>
        <p:nvPicPr>
          <p:cNvPr id="344" name="Shape 344"/>
          <p:cNvPicPr preferRelativeResize="0"/>
          <p:nvPr/>
        </p:nvPicPr>
        <p:blipFill rotWithShape="1">
          <a:blip r:embed="rId4">
            <a:alphaModFix/>
          </a:blip>
          <a:srcRect/>
          <a:stretch/>
        </p:blipFill>
        <p:spPr>
          <a:xfrm>
            <a:off x="1571040" y="1920240"/>
            <a:ext cx="7298640" cy="457020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Tree>
    <p:extLst>
      <p:ext uri="{BB962C8B-B14F-4D97-AF65-F5344CB8AC3E}">
        <p14:creationId xmlns:p14="http://schemas.microsoft.com/office/powerpoint/2010/main" val="15482851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smtClean="0">
                <a:latin typeface="+mj-lt"/>
              </a:rPr>
              <a:t>Agenda</a:t>
            </a:r>
            <a:endParaRPr lang="en-US" sz="3600" b="1" dirty="0">
              <a:latin typeface="+mj-lt"/>
            </a:endParaRPr>
          </a:p>
        </p:txBody>
      </p:sp>
      <p:sp>
        <p:nvSpPr>
          <p:cNvPr id="4" name="Content Placeholder 2"/>
          <p:cNvSpPr txBox="1">
            <a:spLocks/>
          </p:cNvSpPr>
          <p:nvPr/>
        </p:nvSpPr>
        <p:spPr bwMode="auto">
          <a:xfrm>
            <a:off x="1226618" y="1464906"/>
            <a:ext cx="7251155"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800" dirty="0" smtClean="0">
                <a:cs typeface="Avenir Book"/>
              </a:rPr>
              <a:t>Introduction and Overview</a:t>
            </a:r>
          </a:p>
          <a:p>
            <a:pPr marL="342900" indent="-342900">
              <a:lnSpc>
                <a:spcPct val="90000"/>
              </a:lnSpc>
              <a:spcBef>
                <a:spcPct val="20000"/>
              </a:spcBef>
              <a:buFont typeface="Arial"/>
              <a:buChar char="•"/>
            </a:pPr>
            <a:r>
              <a:rPr lang="en-US" sz="2800" dirty="0" smtClean="0">
                <a:cs typeface="Avenir Book"/>
              </a:rPr>
              <a:t>GenePattern Notebook Features</a:t>
            </a:r>
          </a:p>
          <a:p>
            <a:pPr marL="342900" indent="-342900">
              <a:lnSpc>
                <a:spcPct val="90000"/>
              </a:lnSpc>
              <a:spcBef>
                <a:spcPct val="20000"/>
              </a:spcBef>
              <a:buFont typeface="Arial"/>
              <a:buChar char="•"/>
            </a:pPr>
            <a:r>
              <a:rPr lang="en-US" sz="2800" dirty="0" smtClean="0">
                <a:cs typeface="Avenir Book"/>
              </a:rPr>
              <a:t>Machine Learning in GenePattern Notebook:</a:t>
            </a:r>
          </a:p>
          <a:p>
            <a:pPr marL="971550" lvl="1" indent="-514350">
              <a:lnSpc>
                <a:spcPct val="90000"/>
              </a:lnSpc>
              <a:spcBef>
                <a:spcPct val="20000"/>
              </a:spcBef>
              <a:buFont typeface="+mj-lt"/>
              <a:buAutoNum type="arabicPeriod"/>
            </a:pPr>
            <a:r>
              <a:rPr lang="en-US" sz="2800" dirty="0" smtClean="0">
                <a:cs typeface="Avenir Book"/>
              </a:rPr>
              <a:t>Differential Gene Expression Analysis</a:t>
            </a:r>
          </a:p>
          <a:p>
            <a:pPr marL="971550" lvl="1" indent="-514350">
              <a:lnSpc>
                <a:spcPct val="90000"/>
              </a:lnSpc>
              <a:spcBef>
                <a:spcPct val="20000"/>
              </a:spcBef>
              <a:buFont typeface="+mj-lt"/>
              <a:buAutoNum type="arabicPeriod"/>
            </a:pPr>
            <a:r>
              <a:rPr lang="en-US" sz="2800" dirty="0">
                <a:cs typeface="Avenir Book"/>
              </a:rPr>
              <a:t>Clustering</a:t>
            </a:r>
          </a:p>
          <a:p>
            <a:pPr marL="971550" lvl="1" indent="-514350">
              <a:lnSpc>
                <a:spcPct val="90000"/>
              </a:lnSpc>
              <a:spcBef>
                <a:spcPct val="20000"/>
              </a:spcBef>
              <a:buFont typeface="+mj-lt"/>
              <a:buAutoNum type="arabicPeriod"/>
            </a:pPr>
            <a:r>
              <a:rPr lang="en-US" sz="2800" dirty="0">
                <a:cs typeface="Avenir Book"/>
              </a:rPr>
              <a:t>Classification/Prediction</a:t>
            </a:r>
          </a:p>
          <a:p>
            <a:pPr marL="342900" indent="-342900">
              <a:lnSpc>
                <a:spcPct val="90000"/>
              </a:lnSpc>
              <a:spcBef>
                <a:spcPct val="20000"/>
              </a:spcBef>
              <a:buFont typeface="Arial"/>
              <a:buChar char="•"/>
            </a:pPr>
            <a:r>
              <a:rPr lang="en-US" sz="2800" dirty="0" smtClean="0">
                <a:cs typeface="Avenir Book"/>
              </a:rPr>
              <a:t>Other GenePattern features</a:t>
            </a:r>
          </a:p>
          <a:p>
            <a:pPr marL="342900" indent="-342900">
              <a:lnSpc>
                <a:spcPct val="90000"/>
              </a:lnSpc>
              <a:spcBef>
                <a:spcPct val="20000"/>
              </a:spcBef>
              <a:buFont typeface="Arial"/>
              <a:buChar char="•"/>
            </a:pPr>
            <a:r>
              <a:rPr lang="en-US" sz="2800" dirty="0" smtClean="0">
                <a:cs typeface="Avenir Book"/>
              </a:rPr>
              <a:t>Open Q&amp;A</a:t>
            </a:r>
            <a:endParaRPr lang="en-US" sz="2800" dirty="0">
              <a:cs typeface="Avenir Book"/>
            </a:endParaRPr>
          </a:p>
          <a:p>
            <a:pPr marL="342900" indent="-342900">
              <a:lnSpc>
                <a:spcPct val="90000"/>
              </a:lnSpc>
              <a:spcBef>
                <a:spcPct val="20000"/>
              </a:spcBef>
              <a:buFont typeface="Arial"/>
              <a:buChar char="•"/>
            </a:pPr>
            <a:endParaRPr lang="en-US" sz="2800" dirty="0" smtClean="0">
              <a:cs typeface="Avenir Book"/>
            </a:endParaRPr>
          </a:p>
          <a:p>
            <a:pPr marL="342900" indent="-342900">
              <a:lnSpc>
                <a:spcPct val="90000"/>
              </a:lnSpc>
              <a:spcBef>
                <a:spcPct val="20000"/>
              </a:spcBef>
              <a:buFontTx/>
              <a:buChar char="•"/>
            </a:pPr>
            <a:endParaRPr lang="en-US" sz="2800" dirty="0">
              <a:cs typeface="Avenir Book"/>
            </a:endParaRPr>
          </a:p>
        </p:txBody>
      </p:sp>
      <p:sp>
        <p:nvSpPr>
          <p:cNvPr id="2" name="TextBox 1"/>
          <p:cNvSpPr txBox="1"/>
          <p:nvPr/>
        </p:nvSpPr>
        <p:spPr>
          <a:xfrm>
            <a:off x="335449" y="5527516"/>
            <a:ext cx="8445266" cy="523220"/>
          </a:xfrm>
          <a:prstGeom prst="rect">
            <a:avLst/>
          </a:prstGeom>
          <a:noFill/>
        </p:spPr>
        <p:txBody>
          <a:bodyPr wrap="none" rtlCol="0">
            <a:spAutoFit/>
          </a:bodyPr>
          <a:lstStyle/>
          <a:p>
            <a:r>
              <a:rPr lang="en-US" sz="2800" dirty="0" smtClean="0"/>
              <a:t>Register for an account at: </a:t>
            </a:r>
            <a:r>
              <a:rPr lang="en-US" sz="2800" b="1" dirty="0" err="1" smtClean="0"/>
              <a:t>gp</a:t>
            </a:r>
            <a:r>
              <a:rPr lang="en-US" sz="2800" b="1" dirty="0" smtClean="0"/>
              <a:t>-beta-</a:t>
            </a:r>
            <a:r>
              <a:rPr lang="en-US" sz="2800" b="1" dirty="0" err="1" smtClean="0"/>
              <a:t>ami.genepattern.org</a:t>
            </a:r>
            <a:endParaRPr lang="en-US" sz="2800" b="1"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rotWithShape="1">
          <a:blip r:embed="rId3">
            <a:alphaModFix/>
          </a:blip>
          <a:srcRect/>
          <a:stretch/>
        </p:blipFill>
        <p:spPr>
          <a:xfrm>
            <a:off x="457200" y="444600"/>
            <a:ext cx="1113840" cy="1161720"/>
          </a:xfrm>
          <a:prstGeom prst="rect">
            <a:avLst/>
          </a:prstGeom>
          <a:noFill/>
          <a:ln>
            <a:noFill/>
          </a:ln>
        </p:spPr>
      </p:pic>
      <p:sp>
        <p:nvSpPr>
          <p:cNvPr id="350" name="Shape 350"/>
          <p:cNvSpPr txBox="1"/>
          <p:nvPr/>
        </p:nvSpPr>
        <p:spPr>
          <a:xfrm>
            <a:off x="1470600" y="1654920"/>
            <a:ext cx="7347960" cy="3977280"/>
          </a:xfrm>
          <a:prstGeom prst="rect">
            <a:avLst/>
          </a:prstGeom>
          <a:noFill/>
          <a:ln>
            <a:noFill/>
          </a:ln>
        </p:spPr>
        <p:txBody>
          <a:bodyPr wrap="square" lIns="0" tIns="0" rIns="0" bIns="0" anchor="t" anchorCtr="0">
            <a:noAutofit/>
          </a:bodyPr>
          <a:lstStyle/>
          <a:p>
            <a:pPr marL="450900" lvl="0" indent="-342900">
              <a:buClr>
                <a:srgbClr val="050505"/>
              </a:buClr>
              <a:buSzPct val="100000"/>
              <a:buFont typeface="Arial"/>
              <a:buChar char="•"/>
            </a:pPr>
            <a:r>
              <a:rPr lang="en-US" sz="2400" dirty="0">
                <a:solidFill>
                  <a:srgbClr val="000000"/>
                </a:solidFill>
                <a:latin typeface="Arial"/>
                <a:ea typeface="Arial"/>
                <a:cs typeface="Arial"/>
                <a:sym typeface="Arial"/>
              </a:rPr>
              <a:t>Notebooks encapsulate a workflow, including analysis, documentation and other considerations, so that it can be easily reproduced</a:t>
            </a:r>
            <a:r>
              <a:rPr lang="en-US" sz="2400" dirty="0" smtClean="0">
                <a:solidFill>
                  <a:srgbClr val="000000"/>
                </a:solidFill>
                <a:latin typeface="Arial"/>
                <a:ea typeface="Arial"/>
                <a:cs typeface="Arial"/>
                <a:sym typeface="Arial"/>
              </a:rPr>
              <a:t>.</a:t>
            </a:r>
          </a:p>
          <a:p>
            <a:pPr marL="450900" lvl="0" indent="-342900">
              <a:buClr>
                <a:srgbClr val="050505"/>
              </a:buClr>
              <a:buSzPct val="100000"/>
              <a:buFont typeface="Arial"/>
              <a:buChar char="•"/>
            </a:pPr>
            <a:endParaRPr lang="en-US" sz="2400" dirty="0" smtClean="0">
              <a:solidFill>
                <a:srgbClr val="000000"/>
              </a:solidFill>
              <a:latin typeface="Arial"/>
              <a:ea typeface="Arial"/>
              <a:cs typeface="Arial"/>
              <a:sym typeface="Arial"/>
            </a:endParaRPr>
          </a:p>
          <a:p>
            <a:pPr marL="450900" indent="-342900">
              <a:buClr>
                <a:srgbClr val="050505"/>
              </a:buClr>
              <a:buSzPct val="100000"/>
              <a:buFont typeface="Arial"/>
              <a:buChar char="•"/>
            </a:pPr>
            <a:r>
              <a:rPr lang="en-US" sz="2400" dirty="0" smtClean="0">
                <a:solidFill>
                  <a:srgbClr val="000000"/>
                </a:solidFill>
                <a:latin typeface="Arial"/>
                <a:ea typeface="Arial"/>
                <a:cs typeface="Arial"/>
                <a:sym typeface="Arial"/>
              </a:rPr>
              <a:t>To achieve this, all notebooks are backed by a “kernel,” which is a complete contained computational environment.</a:t>
            </a:r>
          </a:p>
          <a:p>
            <a:pPr marL="450900" lvl="0" indent="-342900">
              <a:buClr>
                <a:srgbClr val="050505"/>
              </a:buClr>
              <a:buSzPct val="100000"/>
              <a:buFont typeface="Arial"/>
              <a:buChar char="•"/>
            </a:pPr>
            <a:endParaRPr lang="en-US" sz="2400" dirty="0">
              <a:solidFill>
                <a:srgbClr val="000000"/>
              </a:solidFill>
              <a:latin typeface="Arial"/>
              <a:ea typeface="Arial"/>
              <a:cs typeface="Arial"/>
              <a:sym typeface="Arial"/>
            </a:endParaRPr>
          </a:p>
          <a:p>
            <a:pPr marL="450900" lvl="0" indent="-342900">
              <a:buClr>
                <a:srgbClr val="050505"/>
              </a:buClr>
              <a:buSzPct val="100000"/>
              <a:buFont typeface="Arial"/>
              <a:buChar char="•"/>
            </a:pPr>
            <a:r>
              <a:rPr lang="en-US" sz="2400" dirty="0" smtClean="0">
                <a:solidFill>
                  <a:srgbClr val="000000"/>
                </a:solidFill>
                <a:latin typeface="Arial"/>
                <a:ea typeface="Arial"/>
                <a:cs typeface="Arial"/>
                <a:sym typeface="Arial"/>
              </a:rPr>
              <a:t>The </a:t>
            </a:r>
            <a:r>
              <a:rPr lang="en-US" sz="2400" dirty="0">
                <a:solidFill>
                  <a:srgbClr val="000000"/>
                </a:solidFill>
                <a:latin typeface="Arial"/>
                <a:ea typeface="Arial"/>
                <a:cs typeface="Arial"/>
                <a:sym typeface="Arial"/>
              </a:rPr>
              <a:t>kernel provides programmatic capabilities for users who want to code, and also allows for for interactive widgets for users who don’t want to code.</a:t>
            </a:r>
            <a:endParaRPr lang="en-US" sz="2400" b="0" strike="noStrike" dirty="0">
              <a:solidFill>
                <a:srgbClr val="000000"/>
              </a:solidFill>
              <a:latin typeface="Arial"/>
              <a:ea typeface="Arial"/>
              <a:cs typeface="Arial"/>
              <a:sym typeface="Arial"/>
            </a:endParaRPr>
          </a:p>
        </p:txBody>
      </p:sp>
      <p:sp>
        <p:nvSpPr>
          <p:cNvPr id="351" name="Shape 351"/>
          <p:cNvSpPr txBox="1"/>
          <p:nvPr/>
        </p:nvSpPr>
        <p:spPr>
          <a:xfrm>
            <a:off x="173736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Understanding Notebooks</a:t>
            </a:r>
          </a:p>
        </p:txBody>
      </p:sp>
    </p:spTree>
    <p:extLst>
      <p:ext uri="{BB962C8B-B14F-4D97-AF65-F5344CB8AC3E}">
        <p14:creationId xmlns:p14="http://schemas.microsoft.com/office/powerpoint/2010/main" val="398345041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Make a duplicate notebook</a:t>
            </a:r>
          </a:p>
        </p:txBody>
      </p:sp>
      <p:pic>
        <p:nvPicPr>
          <p:cNvPr id="359" name="Shape 359"/>
          <p:cNvPicPr preferRelativeResize="0"/>
          <p:nvPr/>
        </p:nvPicPr>
        <p:blipFill rotWithShape="1">
          <a:blip r:embed="rId4">
            <a:alphaModFix/>
          </a:blip>
          <a:srcRect/>
          <a:stretch/>
        </p:blipFill>
        <p:spPr>
          <a:xfrm>
            <a:off x="2230560" y="3840480"/>
            <a:ext cx="5999040" cy="2511720"/>
          </a:xfrm>
          <a:prstGeom prst="rect">
            <a:avLst/>
          </a:prstGeom>
          <a:noFill/>
          <a:ln>
            <a:noFill/>
          </a:ln>
        </p:spPr>
      </p:pic>
      <p:pic>
        <p:nvPicPr>
          <p:cNvPr id="360" name="Shape 360"/>
          <p:cNvPicPr preferRelativeResize="0"/>
          <p:nvPr/>
        </p:nvPicPr>
        <p:blipFill rotWithShape="1">
          <a:blip r:embed="rId5">
            <a:alphaModFix/>
          </a:blip>
          <a:srcRect/>
          <a:stretch/>
        </p:blipFill>
        <p:spPr>
          <a:xfrm>
            <a:off x="5852160" y="4114800"/>
            <a:ext cx="2705760" cy="2460600"/>
          </a:xfrm>
          <a:prstGeom prst="rect">
            <a:avLst/>
          </a:prstGeom>
          <a:noFill/>
          <a:ln>
            <a:noFill/>
          </a:ln>
        </p:spPr>
      </p:pic>
    </p:spTree>
    <p:extLst>
      <p:ext uri="{BB962C8B-B14F-4D97-AF65-F5344CB8AC3E}">
        <p14:creationId xmlns:p14="http://schemas.microsoft.com/office/powerpoint/2010/main" val="5769003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389" name="Shape 389"/>
          <p:cNvPicPr preferRelativeResize="0"/>
          <p:nvPr/>
        </p:nvPicPr>
        <p:blipFill rotWithShape="1">
          <a:blip r:embed="rId4">
            <a:alphaModFix/>
          </a:blip>
          <a:srcRect/>
          <a:stretch/>
        </p:blipFill>
        <p:spPr>
          <a:xfrm>
            <a:off x="2776320" y="3140640"/>
            <a:ext cx="6217920" cy="2740680"/>
          </a:xfrm>
          <a:prstGeom prst="rect">
            <a:avLst/>
          </a:prstGeom>
          <a:noFill/>
          <a:ln>
            <a:noFill/>
          </a:ln>
        </p:spPr>
      </p:pic>
      <p:pic>
        <p:nvPicPr>
          <p:cNvPr id="390" name="Shape 390"/>
          <p:cNvPicPr preferRelativeResize="0"/>
          <p:nvPr/>
        </p:nvPicPr>
        <p:blipFill rotWithShape="1">
          <a:blip r:embed="rId5">
            <a:alphaModFix/>
          </a:blip>
          <a:srcRect/>
          <a:stretch/>
        </p:blipFill>
        <p:spPr>
          <a:xfrm>
            <a:off x="2776320" y="5874120"/>
            <a:ext cx="6217920" cy="795240"/>
          </a:xfrm>
          <a:prstGeom prst="rect">
            <a:avLst/>
          </a:prstGeom>
          <a:noFill/>
          <a:ln>
            <a:noFill/>
          </a:ln>
        </p:spPr>
      </p:pic>
      <p:pic>
        <p:nvPicPr>
          <p:cNvPr id="391" name="Shape 391"/>
          <p:cNvPicPr preferRelativeResize="0"/>
          <p:nvPr/>
        </p:nvPicPr>
        <p:blipFill rotWithShape="1">
          <a:blip r:embed="rId6">
            <a:alphaModFix/>
          </a:blip>
          <a:srcRect/>
          <a:stretch/>
        </p:blipFill>
        <p:spPr>
          <a:xfrm>
            <a:off x="2799720" y="1280160"/>
            <a:ext cx="6194520" cy="1860480"/>
          </a:xfrm>
          <a:prstGeom prst="rect">
            <a:avLst/>
          </a:prstGeom>
          <a:noFill/>
          <a:ln>
            <a:noFill/>
          </a:ln>
        </p:spPr>
      </p:pic>
      <p:sp>
        <p:nvSpPr>
          <p:cNvPr id="392" name="Shape 392"/>
          <p:cNvSpPr txBox="1"/>
          <p:nvPr/>
        </p:nvSpPr>
        <p:spPr>
          <a:xfrm>
            <a:off x="1737360" y="1371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1800" b="0" strike="noStrike" dirty="0" err="1">
                <a:solidFill>
                  <a:srgbClr val="000000"/>
                </a:solidFill>
                <a:latin typeface="Arial"/>
                <a:ea typeface="Arial"/>
                <a:cs typeface="Arial"/>
                <a:sym typeface="Arial"/>
              </a:rPr>
              <a:t>Auth</a:t>
            </a:r>
            <a:endParaRPr lang="en-US" sz="1800" b="0" strike="noStrike" dirty="0">
              <a:solidFill>
                <a:srgbClr val="000000"/>
              </a:solidFill>
              <a:latin typeface="Arial"/>
              <a:ea typeface="Arial"/>
              <a:cs typeface="Arial"/>
              <a:sym typeface="Arial"/>
            </a:endParaRPr>
          </a:p>
          <a:p>
            <a:pPr marL="0" marR="0" lvl="0" indent="0" algn="ctr" rtl="0">
              <a:spcBef>
                <a:spcPts val="0"/>
              </a:spcBef>
              <a:buNone/>
            </a:pPr>
            <a:r>
              <a:rPr lang="en-US" sz="1800" b="0" strike="noStrike" dirty="0">
                <a:solidFill>
                  <a:srgbClr val="000000"/>
                </a:solidFill>
                <a:latin typeface="Arial"/>
                <a:ea typeface="Arial"/>
                <a:cs typeface="Arial"/>
                <a:sym typeface="Arial"/>
              </a:rPr>
              <a:t>Cell</a:t>
            </a:r>
          </a:p>
        </p:txBody>
      </p:sp>
      <p:sp>
        <p:nvSpPr>
          <p:cNvPr id="393" name="Shape 393"/>
          <p:cNvSpPr txBox="1"/>
          <p:nvPr/>
        </p:nvSpPr>
        <p:spPr>
          <a:xfrm>
            <a:off x="1701360" y="3243960"/>
            <a:ext cx="1038960" cy="894960"/>
          </a:xfrm>
          <a:prstGeom prst="rect">
            <a:avLst/>
          </a:prstGeom>
          <a:noFill/>
          <a:ln>
            <a:noFill/>
          </a:ln>
        </p:spPr>
        <p:txBody>
          <a:bodyPr wrap="square" lIns="90000" tIns="45000" rIns="90000" bIns="45000" anchor="t" anchorCtr="0">
            <a:noAutofit/>
          </a:bodyPr>
          <a:lstStyle/>
          <a:p>
            <a:pPr marL="0" marR="0" lvl="0" indent="0" algn="r" rtl="0">
              <a:spcBef>
                <a:spcPts val="0"/>
              </a:spcBef>
              <a:buNone/>
            </a:pPr>
            <a:r>
              <a:rPr lang="en-US" sz="1800" b="0" strike="noStrike" dirty="0">
                <a:solidFill>
                  <a:srgbClr val="000000"/>
                </a:solidFill>
                <a:latin typeface="Arial"/>
                <a:ea typeface="Arial"/>
                <a:cs typeface="Arial"/>
                <a:sym typeface="Arial"/>
              </a:rPr>
              <a:t>Analysis</a:t>
            </a:r>
          </a:p>
          <a:p>
            <a:pPr marL="0" marR="0" lvl="0" indent="0" algn="ctr" rtl="0">
              <a:spcBef>
                <a:spcPts val="0"/>
              </a:spcBef>
              <a:buNone/>
            </a:pPr>
            <a:r>
              <a:rPr lang="en-US" sz="1800" b="0" strike="noStrike" dirty="0">
                <a:solidFill>
                  <a:srgbClr val="000000"/>
                </a:solidFill>
                <a:latin typeface="Arial"/>
                <a:ea typeface="Arial"/>
                <a:cs typeface="Arial"/>
                <a:sym typeface="Arial"/>
              </a:rPr>
              <a:t>Cell</a:t>
            </a:r>
          </a:p>
        </p:txBody>
      </p:sp>
      <p:sp>
        <p:nvSpPr>
          <p:cNvPr id="394" name="Shape 394"/>
          <p:cNvSpPr txBox="1"/>
          <p:nvPr/>
        </p:nvSpPr>
        <p:spPr>
          <a:xfrm>
            <a:off x="1737360" y="5943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1800" b="0" strike="noStrike" dirty="0">
                <a:solidFill>
                  <a:srgbClr val="000000"/>
                </a:solidFill>
                <a:latin typeface="Arial"/>
                <a:ea typeface="Arial"/>
                <a:cs typeface="Arial"/>
                <a:sym typeface="Arial"/>
              </a:rPr>
              <a:t>Job</a:t>
            </a:r>
          </a:p>
          <a:p>
            <a:pPr marL="0" marR="0" lvl="0" indent="0" algn="ctr" rtl="0">
              <a:spcBef>
                <a:spcPts val="0"/>
              </a:spcBef>
              <a:buNone/>
            </a:pPr>
            <a:r>
              <a:rPr lang="en-US" sz="1800" b="0" strike="noStrike" dirty="0">
                <a:solidFill>
                  <a:srgbClr val="000000"/>
                </a:solidFill>
                <a:latin typeface="Arial"/>
                <a:ea typeface="Arial"/>
                <a:cs typeface="Arial"/>
                <a:sym typeface="Arial"/>
              </a:rPr>
              <a:t>Cell</a:t>
            </a:r>
          </a:p>
        </p:txBody>
      </p:sp>
    </p:spTree>
    <p:extLst>
      <p:ext uri="{BB962C8B-B14F-4D97-AF65-F5344CB8AC3E}">
        <p14:creationId xmlns:p14="http://schemas.microsoft.com/office/powerpoint/2010/main" val="28548337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01" name="Shape 401"/>
          <p:cNvPicPr preferRelativeResize="0"/>
          <p:nvPr/>
        </p:nvPicPr>
        <p:blipFill rotWithShape="1">
          <a:blip r:embed="rId4">
            <a:alphaModFix/>
          </a:blip>
          <a:srcRect/>
          <a:stretch/>
        </p:blipFill>
        <p:spPr>
          <a:xfrm>
            <a:off x="1687320" y="1460160"/>
            <a:ext cx="7306920" cy="2194560"/>
          </a:xfrm>
          <a:prstGeom prst="rect">
            <a:avLst/>
          </a:prstGeom>
          <a:noFill/>
          <a:ln>
            <a:noFill/>
          </a:ln>
        </p:spPr>
      </p:pic>
      <p:pic>
        <p:nvPicPr>
          <p:cNvPr id="402" name="Shape 402"/>
          <p:cNvPicPr preferRelativeResize="0"/>
          <p:nvPr/>
        </p:nvPicPr>
        <p:blipFill rotWithShape="1">
          <a:blip r:embed="rId5">
            <a:alphaModFix/>
          </a:blip>
          <a:srcRect/>
          <a:stretch/>
        </p:blipFill>
        <p:spPr>
          <a:xfrm>
            <a:off x="1737360" y="3942720"/>
            <a:ext cx="7223400" cy="2580840"/>
          </a:xfrm>
          <a:prstGeom prst="rect">
            <a:avLst/>
          </a:prstGeom>
          <a:noFill/>
          <a:ln>
            <a:noFill/>
          </a:ln>
        </p:spPr>
      </p:pic>
    </p:spTree>
    <p:extLst>
      <p:ext uri="{BB962C8B-B14F-4D97-AF65-F5344CB8AC3E}">
        <p14:creationId xmlns:p14="http://schemas.microsoft.com/office/powerpoint/2010/main" val="2687717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09" name="Shape 409"/>
          <p:cNvPicPr preferRelativeResize="0"/>
          <p:nvPr/>
        </p:nvPicPr>
        <p:blipFill rotWithShape="1">
          <a:blip r:embed="rId4">
            <a:alphaModFix/>
          </a:blip>
          <a:srcRect/>
          <a:stretch/>
        </p:blipFill>
        <p:spPr>
          <a:xfrm>
            <a:off x="2358000" y="1253880"/>
            <a:ext cx="5805000" cy="5509440"/>
          </a:xfrm>
          <a:prstGeom prst="rect">
            <a:avLst/>
          </a:prstGeom>
          <a:noFill/>
          <a:ln>
            <a:noFill/>
          </a:ln>
        </p:spPr>
      </p:pic>
    </p:spTree>
    <p:extLst>
      <p:ext uri="{BB962C8B-B14F-4D97-AF65-F5344CB8AC3E}">
        <p14:creationId xmlns:p14="http://schemas.microsoft.com/office/powerpoint/2010/main" val="6319179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smtClean="0">
                <a:solidFill>
                  <a:srgbClr val="050505"/>
                </a:solidFill>
                <a:latin typeface="Arial"/>
                <a:ea typeface="Arial"/>
                <a:cs typeface="Arial"/>
                <a:sym typeface="Arial"/>
              </a:rPr>
              <a:t>Job/Result </a:t>
            </a:r>
            <a:r>
              <a:rPr lang="en-US" sz="4400" b="0" strike="noStrike" dirty="0">
                <a:solidFill>
                  <a:srgbClr val="050505"/>
                </a:solidFill>
                <a:latin typeface="Arial"/>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16" name="Shape 416"/>
          <p:cNvPicPr preferRelativeResize="0"/>
          <p:nvPr/>
        </p:nvPicPr>
        <p:blipFill rotWithShape="1">
          <a:blip r:embed="rId4">
            <a:alphaModFix/>
          </a:blip>
          <a:srcRect/>
          <a:stretch/>
        </p:blipFill>
        <p:spPr>
          <a:xfrm>
            <a:off x="1703520" y="1371600"/>
            <a:ext cx="7149600" cy="914400"/>
          </a:xfrm>
          <a:prstGeom prst="rect">
            <a:avLst/>
          </a:prstGeom>
          <a:noFill/>
          <a:ln>
            <a:noFill/>
          </a:ln>
        </p:spPr>
      </p:pic>
      <p:pic>
        <p:nvPicPr>
          <p:cNvPr id="417" name="Shape 417"/>
          <p:cNvPicPr preferRelativeResize="0"/>
          <p:nvPr/>
        </p:nvPicPr>
        <p:blipFill rotWithShape="1">
          <a:blip r:embed="rId5">
            <a:alphaModFix/>
          </a:blip>
          <a:srcRect/>
          <a:stretch/>
        </p:blipFill>
        <p:spPr>
          <a:xfrm>
            <a:off x="1701360" y="2485440"/>
            <a:ext cx="7168320" cy="4157640"/>
          </a:xfrm>
          <a:prstGeom prst="rect">
            <a:avLst/>
          </a:prstGeom>
          <a:noFill/>
          <a:ln>
            <a:noFill/>
          </a:ln>
        </p:spPr>
      </p:pic>
    </p:spTree>
    <p:extLst>
      <p:ext uri="{BB962C8B-B14F-4D97-AF65-F5344CB8AC3E}">
        <p14:creationId xmlns:p14="http://schemas.microsoft.com/office/powerpoint/2010/main" val="2344243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503" name="Shape 503"/>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3600" b="0" strike="noStrike" dirty="0">
                <a:solidFill>
                  <a:srgbClr val="050505"/>
                </a:solidFill>
                <a:latin typeface="Arial"/>
                <a:ea typeface="Arial"/>
                <a:cs typeface="Arial"/>
                <a:sym typeface="Arial"/>
              </a:rPr>
              <a:t>Running GenePattern Notebook</a:t>
            </a:r>
          </a:p>
        </p:txBody>
      </p:sp>
      <p:sp>
        <p:nvSpPr>
          <p:cNvPr id="504" name="Shape 504"/>
          <p:cNvSpPr txBox="1"/>
          <p:nvPr/>
        </p:nvSpPr>
        <p:spPr>
          <a:xfrm>
            <a:off x="1470240" y="1605600"/>
            <a:ext cx="7347960" cy="38944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ct val="75000"/>
              <a:buFont typeface="Noto Sans Symbols"/>
              <a:buChar char="●"/>
            </a:pPr>
            <a:r>
              <a:rPr lang="en-US" sz="3200" b="0" strike="noStrike" dirty="0">
                <a:solidFill>
                  <a:srgbClr val="000000"/>
                </a:solidFill>
                <a:latin typeface="Arial"/>
                <a:ea typeface="Arial"/>
                <a:cs typeface="Arial"/>
                <a:sym typeface="Arial"/>
              </a:rPr>
              <a:t>Run using the GenePattern Notebook Repository</a:t>
            </a:r>
            <a:r>
              <a:rPr lang="en-US" sz="3200" b="0" strike="noStrike" dirty="0" smtClean="0">
                <a:solidFill>
                  <a:srgbClr val="000000"/>
                </a:solidFill>
                <a:latin typeface="Arial"/>
                <a:ea typeface="Arial"/>
                <a:cs typeface="Arial"/>
                <a:sym typeface="Arial"/>
              </a:rPr>
              <a:t>.</a:t>
            </a:r>
          </a:p>
          <a:p>
            <a:pPr marL="432000" marR="0" lvl="0" indent="-324000" algn="l" rtl="0">
              <a:spcBef>
                <a:spcPts val="0"/>
              </a:spcBef>
              <a:buClr>
                <a:srgbClr val="050505"/>
              </a:buClr>
              <a:buSzPct val="75000"/>
              <a:buFont typeface="Noto Sans Symbols"/>
              <a:buChar char="●"/>
            </a:pPr>
            <a:endParaRPr lang="en-US" sz="3200" b="0" strike="noStrike" dirty="0">
              <a:solidFill>
                <a:srgbClr val="000000"/>
              </a:solidFill>
              <a:latin typeface="Arial"/>
              <a:ea typeface="Arial"/>
              <a:cs typeface="Arial"/>
              <a:sym typeface="Arial"/>
            </a:endParaRPr>
          </a:p>
          <a:p>
            <a:pPr marL="432000" marR="0" lvl="0" indent="-324000" algn="l" rtl="0">
              <a:spcBef>
                <a:spcPts val="0"/>
              </a:spcBef>
              <a:buClr>
                <a:srgbClr val="050505"/>
              </a:buClr>
              <a:buSzPct val="75000"/>
              <a:buFont typeface="Noto Sans Symbols"/>
              <a:buChar char="●"/>
            </a:pPr>
            <a:r>
              <a:rPr lang="en-US" sz="3200" b="0" strike="noStrike" dirty="0">
                <a:solidFill>
                  <a:srgbClr val="000000"/>
                </a:solidFill>
                <a:latin typeface="Arial"/>
                <a:ea typeface="Arial"/>
                <a:cs typeface="Arial"/>
                <a:sym typeface="Arial"/>
              </a:rPr>
              <a:t>Install on your own computer by installing through the pip or </a:t>
            </a:r>
            <a:r>
              <a:rPr lang="en-US" sz="3200" b="0" strike="noStrike" dirty="0" err="1">
                <a:solidFill>
                  <a:srgbClr val="000000"/>
                </a:solidFill>
                <a:latin typeface="Arial"/>
                <a:ea typeface="Arial"/>
                <a:cs typeface="Arial"/>
                <a:sym typeface="Arial"/>
              </a:rPr>
              <a:t>conda</a:t>
            </a:r>
            <a:r>
              <a:rPr lang="en-US" sz="3200" b="0" strike="noStrike" dirty="0">
                <a:solidFill>
                  <a:srgbClr val="000000"/>
                </a:solidFill>
                <a:latin typeface="Arial"/>
                <a:ea typeface="Arial"/>
                <a:cs typeface="Arial"/>
                <a:sym typeface="Arial"/>
              </a:rPr>
              <a:t> package repositories</a:t>
            </a:r>
            <a:r>
              <a:rPr lang="en-US" sz="3200" b="0" strike="noStrike" dirty="0" smtClean="0">
                <a:solidFill>
                  <a:srgbClr val="000000"/>
                </a:solidFill>
                <a:latin typeface="Arial"/>
                <a:ea typeface="Arial"/>
                <a:cs typeface="Arial"/>
                <a:sym typeface="Arial"/>
              </a:rPr>
              <a:t>.</a:t>
            </a:r>
          </a:p>
          <a:p>
            <a:pPr marL="432000" marR="0" lvl="0" indent="-324000" algn="l" rtl="0">
              <a:spcBef>
                <a:spcPts val="0"/>
              </a:spcBef>
              <a:buClr>
                <a:srgbClr val="050505"/>
              </a:buClr>
              <a:buSzPct val="75000"/>
              <a:buFont typeface="Noto Sans Symbols"/>
              <a:buChar char="●"/>
            </a:pPr>
            <a:endParaRPr lang="en-US" sz="3200" b="0" strike="noStrike" dirty="0">
              <a:solidFill>
                <a:srgbClr val="000000"/>
              </a:solidFill>
              <a:latin typeface="Arial"/>
              <a:ea typeface="Arial"/>
              <a:cs typeface="Arial"/>
              <a:sym typeface="Arial"/>
            </a:endParaRPr>
          </a:p>
          <a:p>
            <a:pPr marL="432000" marR="0" lvl="0" indent="-324000" algn="l" rtl="0">
              <a:spcBef>
                <a:spcPts val="0"/>
              </a:spcBef>
              <a:buClr>
                <a:srgbClr val="050505"/>
              </a:buClr>
              <a:buSzPct val="75000"/>
              <a:buFont typeface="Noto Sans Symbols"/>
              <a:buChar char="●"/>
            </a:pPr>
            <a:r>
              <a:rPr lang="en-US" sz="3200" b="0" strike="noStrike" dirty="0">
                <a:solidFill>
                  <a:srgbClr val="000000"/>
                </a:solidFill>
                <a:latin typeface="Arial"/>
                <a:ea typeface="Arial"/>
                <a:cs typeface="Arial"/>
                <a:sym typeface="Arial"/>
              </a:rPr>
              <a:t>A GenePattern Notebook </a:t>
            </a:r>
            <a:r>
              <a:rPr lang="en-US" sz="3200" b="0" strike="noStrike" dirty="0" err="1">
                <a:solidFill>
                  <a:srgbClr val="000000"/>
                </a:solidFill>
                <a:latin typeface="Arial"/>
                <a:ea typeface="Arial"/>
                <a:cs typeface="Arial"/>
                <a:sym typeface="Arial"/>
              </a:rPr>
              <a:t>Docker</a:t>
            </a:r>
            <a:r>
              <a:rPr lang="en-US" sz="3200" b="0" strike="noStrike" dirty="0">
                <a:solidFill>
                  <a:srgbClr val="000000"/>
                </a:solidFill>
                <a:latin typeface="Arial"/>
                <a:ea typeface="Arial"/>
                <a:cs typeface="Arial"/>
                <a:sym typeface="Arial"/>
              </a:rPr>
              <a:t> image is available.</a:t>
            </a:r>
          </a:p>
        </p:txBody>
      </p:sp>
    </p:spTree>
    <p:extLst>
      <p:ext uri="{BB962C8B-B14F-4D97-AF65-F5344CB8AC3E}">
        <p14:creationId xmlns:p14="http://schemas.microsoft.com/office/powerpoint/2010/main" val="6771383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gradFill flip="none" rotWithShape="1">
            <a:gsLst>
              <a:gs pos="0">
                <a:schemeClr val="accent1">
                  <a:shade val="51000"/>
                  <a:satMod val="130000"/>
                </a:schemeClr>
              </a:gs>
              <a:gs pos="30000">
                <a:schemeClr val="accent1">
                  <a:shade val="93000"/>
                  <a:satMod val="130000"/>
                </a:schemeClr>
              </a:gs>
              <a:gs pos="86000">
                <a:schemeClr val="accent1">
                  <a:shade val="94000"/>
                  <a:satMod val="135000"/>
                </a:schemeClr>
              </a:gs>
              <a:gs pos="43000">
                <a:schemeClr val="accent3">
                  <a:lumMod val="40000"/>
                  <a:lumOff val="60000"/>
                </a:schemeClr>
              </a:gs>
              <a:gs pos="58000">
                <a:schemeClr val="tx2">
                  <a:lumMod val="40000"/>
                  <a:lumOff val="60000"/>
                </a:schemeClr>
              </a:gs>
              <a:gs pos="71000">
                <a:schemeClr val="tx2">
                  <a:lumMod val="75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Shape 349"/>
          <p:cNvPicPr preferRelativeResize="0"/>
          <p:nvPr/>
        </p:nvPicPr>
        <p:blipFill rotWithShape="1">
          <a:blip r:embed="rId2">
            <a:alphaModFix/>
          </a:blip>
          <a:srcRect/>
          <a:stretch/>
        </p:blipFill>
        <p:spPr>
          <a:xfrm>
            <a:off x="4008595" y="2838297"/>
            <a:ext cx="1113840" cy="1161720"/>
          </a:xfrm>
          <a:prstGeom prst="rect">
            <a:avLst/>
          </a:prstGeom>
          <a:noFill/>
          <a:ln>
            <a:noFill/>
          </a:ln>
        </p:spPr>
      </p:pic>
    </p:spTree>
    <p:extLst>
      <p:ext uri="{BB962C8B-B14F-4D97-AF65-F5344CB8AC3E}">
        <p14:creationId xmlns:p14="http://schemas.microsoft.com/office/powerpoint/2010/main" val="34108623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hape 349"/>
          <p:cNvSpPr>
            <a:spLocks noChangeArrowheads="1"/>
          </p:cNvSpPr>
          <p:nvPr/>
        </p:nvSpPr>
        <p:spPr bwMode="auto">
          <a:xfrm>
            <a:off x="2286000" y="106363"/>
            <a:ext cx="68580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lstStyle/>
          <a:p>
            <a:pPr>
              <a:buSzPct val="25000"/>
            </a:pPr>
            <a:r>
              <a:rPr lang="en-US" sz="3600" b="1" dirty="0" smtClean="0">
                <a:solidFill>
                  <a:srgbClr val="000000"/>
                </a:solidFill>
                <a:latin typeface="Calibri" charset="0"/>
                <a:cs typeface="Calibri" charset="0"/>
                <a:sym typeface="Calibri" charset="0"/>
              </a:rPr>
              <a:t>How GenePattern works</a:t>
            </a:r>
            <a:endParaRPr lang="en-US" sz="3600" b="1" dirty="0">
              <a:solidFill>
                <a:srgbClr val="000000"/>
              </a:solidFill>
              <a:latin typeface="Calibri" charset="0"/>
              <a:cs typeface="Calibri" charset="0"/>
              <a:sym typeface="Calibri" charset="0"/>
            </a:endParaRPr>
          </a:p>
        </p:txBody>
      </p:sp>
      <p:grpSp>
        <p:nvGrpSpPr>
          <p:cNvPr id="11" name="Group 10"/>
          <p:cNvGrpSpPr/>
          <p:nvPr/>
        </p:nvGrpSpPr>
        <p:grpSpPr>
          <a:xfrm>
            <a:off x="3124200" y="3260943"/>
            <a:ext cx="1858963" cy="1594734"/>
            <a:chOff x="3124200" y="3183642"/>
            <a:chExt cx="1858963" cy="1594734"/>
          </a:xfrm>
        </p:grpSpPr>
        <p:sp>
          <p:nvSpPr>
            <p:cNvPr id="34861" name="Shape 351"/>
            <p:cNvSpPr txBox="1">
              <a:spLocks noChangeArrowheads="1"/>
            </p:cNvSpPr>
            <p:nvPr/>
          </p:nvSpPr>
          <p:spPr bwMode="auto">
            <a:xfrm>
              <a:off x="3124200" y="3183642"/>
              <a:ext cx="1858963" cy="1594734"/>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smtClean="0">
                  <a:solidFill>
                    <a:srgbClr val="000000"/>
                  </a:solidFill>
                  <a:cs typeface="Arial" charset="0"/>
                  <a:sym typeface="Arial" charset="0"/>
                </a:rPr>
                <a:t>Local GP Server</a:t>
              </a:r>
              <a:endParaRPr lang="en-US" sz="1400" dirty="0">
                <a:solidFill>
                  <a:srgbClr val="000000"/>
                </a:solidFill>
                <a:cs typeface="Arial" charset="0"/>
                <a:sym typeface="Arial" charset="0"/>
              </a:endParaRP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3" name="Shape 353"/>
            <p:cNvSpPr txBox="1">
              <a:spLocks noChangeArrowheads="1"/>
            </p:cNvSpPr>
            <p:nvPr/>
          </p:nvSpPr>
          <p:spPr bwMode="auto">
            <a:xfrm>
              <a:off x="3481004" y="3927706"/>
              <a:ext cx="1066893" cy="343786"/>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Pipelines</a:t>
              </a:r>
            </a:p>
          </p:txBody>
        </p:sp>
        <p:sp>
          <p:nvSpPr>
            <p:cNvPr id="34864" name="Shape 354"/>
            <p:cNvSpPr txBox="1">
              <a:spLocks noChangeArrowheads="1"/>
            </p:cNvSpPr>
            <p:nvPr/>
          </p:nvSpPr>
          <p:spPr bwMode="auto">
            <a:xfrm>
              <a:off x="3481009" y="3528703"/>
              <a:ext cx="1066893" cy="343786"/>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5" name="Shape 355"/>
            <p:cNvSpPr txBox="1">
              <a:spLocks noChangeArrowheads="1"/>
            </p:cNvSpPr>
            <p:nvPr/>
          </p:nvSpPr>
          <p:spPr bwMode="auto">
            <a:xfrm>
              <a:off x="3481009" y="4330043"/>
              <a:ext cx="1066893" cy="343786"/>
            </a:xfrm>
            <a:prstGeom prst="rect">
              <a:avLst/>
            </a:prstGeom>
            <a:solidFill>
              <a:srgbClr val="86A64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12" name="Group 11"/>
          <p:cNvGrpSpPr/>
          <p:nvPr/>
        </p:nvGrpSpPr>
        <p:grpSpPr>
          <a:xfrm>
            <a:off x="3124200" y="5255101"/>
            <a:ext cx="1858963" cy="1428750"/>
            <a:chOff x="3124200" y="5078413"/>
            <a:chExt cx="1858963" cy="1428750"/>
          </a:xfrm>
        </p:grpSpPr>
        <p:sp>
          <p:nvSpPr>
            <p:cNvPr id="34856" name="Shape 357"/>
            <p:cNvSpPr txBox="1">
              <a:spLocks noChangeArrowheads="1"/>
            </p:cNvSpPr>
            <p:nvPr/>
          </p:nvSpPr>
          <p:spPr bwMode="auto">
            <a:xfrm>
              <a:off x="3124200" y="5078413"/>
              <a:ext cx="1858963" cy="14287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smtClean="0">
                  <a:solidFill>
                    <a:srgbClr val="000000"/>
                  </a:solidFill>
                  <a:cs typeface="Arial" charset="0"/>
                  <a:sym typeface="Arial" charset="0"/>
                </a:rPr>
                <a:t>Local GP Server</a:t>
              </a:r>
              <a:endParaRPr lang="en-US" sz="1400" dirty="0">
                <a:solidFill>
                  <a:srgbClr val="000000"/>
                </a:solidFill>
                <a:cs typeface="Arial" charset="0"/>
                <a:sym typeface="Arial" charset="0"/>
              </a:endParaRP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58" name="Shape 359"/>
            <p:cNvSpPr txBox="1">
              <a:spLocks noChangeArrowheads="1"/>
            </p:cNvSpPr>
            <p:nvPr/>
          </p:nvSpPr>
          <p:spPr bwMode="auto">
            <a:xfrm>
              <a:off x="3520235" y="5767690"/>
              <a:ext cx="1066893" cy="307869"/>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59" name="Shape 360"/>
            <p:cNvSpPr txBox="1">
              <a:spLocks noChangeArrowheads="1"/>
            </p:cNvSpPr>
            <p:nvPr/>
          </p:nvSpPr>
          <p:spPr bwMode="auto">
            <a:xfrm>
              <a:off x="3520235" y="5407701"/>
              <a:ext cx="1066893" cy="307869"/>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0" name="Shape 361"/>
            <p:cNvSpPr txBox="1">
              <a:spLocks noChangeArrowheads="1"/>
            </p:cNvSpPr>
            <p:nvPr/>
          </p:nvSpPr>
          <p:spPr bwMode="auto">
            <a:xfrm>
              <a:off x="3520235" y="6129721"/>
              <a:ext cx="1066893" cy="307869"/>
            </a:xfrm>
            <a:prstGeom prst="rect">
              <a:avLst/>
            </a:prstGeom>
            <a:solidFill>
              <a:srgbClr val="86A64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2" name="Shape 362"/>
          <p:cNvGrpSpPr>
            <a:grpSpLocks/>
          </p:cNvGrpSpPr>
          <p:nvPr/>
        </p:nvGrpSpPr>
        <p:grpSpPr bwMode="auto">
          <a:xfrm>
            <a:off x="560388" y="1327150"/>
            <a:ext cx="1300162" cy="1714500"/>
            <a:chOff x="381000" y="3874271"/>
            <a:chExt cx="1542394" cy="2001707"/>
          </a:xfrm>
        </p:grpSpPr>
        <p:sp>
          <p:nvSpPr>
            <p:cNvPr id="34854" name="Shape 363"/>
            <p:cNvSpPr>
              <a:spLocks noChangeArrowheads="1"/>
            </p:cNvSpPr>
            <p:nvPr/>
          </p:nvSpPr>
          <p:spPr bwMode="auto">
            <a:xfrm>
              <a:off x="381000" y="3874271"/>
              <a:ext cx="1542394" cy="2001707"/>
            </a:xfrm>
            <a:prstGeom prst="flowChartMagneticDisk">
              <a:avLst/>
            </a:prstGeom>
            <a:solidFill>
              <a:srgbClr val="8CB3E3"/>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Production</a:t>
              </a:r>
            </a:p>
            <a:p>
              <a:pPr algn="ctr">
                <a:buSzPct val="25000"/>
              </a:pPr>
              <a:r>
                <a:rPr lang="en-US">
                  <a:solidFill>
                    <a:srgbClr val="000000"/>
                  </a:solidFill>
                  <a:latin typeface="Calibri" charset="0"/>
                  <a:cs typeface="Calibri" charset="0"/>
                  <a:sym typeface="Calibri" charset="0"/>
                </a:rPr>
                <a:t>Repository</a:t>
              </a:r>
            </a:p>
          </p:txBody>
        </p:sp>
        <p:pic>
          <p:nvPicPr>
            <p:cNvPr id="34855" name="Shape 36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98" y="5193077"/>
              <a:ext cx="567331" cy="60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p:nvGrpSpPr>
        <p:grpSpPr>
          <a:xfrm>
            <a:off x="3124200" y="1115179"/>
            <a:ext cx="1858963" cy="1758949"/>
            <a:chOff x="3124200" y="982663"/>
            <a:chExt cx="1858963" cy="1758949"/>
          </a:xfrm>
        </p:grpSpPr>
        <p:sp>
          <p:nvSpPr>
            <p:cNvPr id="34866" name="Shape 344"/>
            <p:cNvSpPr txBox="1">
              <a:spLocks noChangeArrowheads="1"/>
            </p:cNvSpPr>
            <p:nvPr/>
          </p:nvSpPr>
          <p:spPr bwMode="auto">
            <a:xfrm>
              <a:off x="3124200" y="982663"/>
              <a:ext cx="1858963" cy="1758949"/>
            </a:xfrm>
            <a:prstGeom prst="rect">
              <a:avLst/>
            </a:prstGeom>
            <a:solidFill>
              <a:srgbClr val="DAE5F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          </a:t>
              </a:r>
              <a:r>
                <a:rPr lang="en-US" sz="1400" dirty="0" err="1">
                  <a:solidFill>
                    <a:srgbClr val="000000"/>
                  </a:solidFill>
                  <a:cs typeface="Arial" charset="0"/>
                  <a:sym typeface="Arial" charset="0"/>
                </a:rPr>
                <a:t>GenePattern</a:t>
              </a:r>
              <a:r>
                <a:rPr lang="en-US" sz="1400" dirty="0">
                  <a:solidFill>
                    <a:srgbClr val="000000"/>
                  </a:solidFill>
                  <a:cs typeface="Arial" charset="0"/>
                  <a:sym typeface="Arial" charset="0"/>
                </a:rPr>
                <a:t>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8" name="Shape 346"/>
            <p:cNvSpPr txBox="1">
              <a:spLocks noChangeArrowheads="1"/>
            </p:cNvSpPr>
            <p:nvPr/>
          </p:nvSpPr>
          <p:spPr bwMode="auto">
            <a:xfrm>
              <a:off x="3479491" y="1924816"/>
              <a:ext cx="1066893" cy="307607"/>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69" name="Shape 347"/>
            <p:cNvSpPr txBox="1">
              <a:spLocks noChangeArrowheads="1"/>
            </p:cNvSpPr>
            <p:nvPr/>
          </p:nvSpPr>
          <p:spPr bwMode="auto">
            <a:xfrm>
              <a:off x="3479493" y="1560394"/>
              <a:ext cx="1066893" cy="307607"/>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70" name="Shape 348"/>
            <p:cNvSpPr txBox="1">
              <a:spLocks noChangeArrowheads="1"/>
            </p:cNvSpPr>
            <p:nvPr/>
          </p:nvSpPr>
          <p:spPr bwMode="auto">
            <a:xfrm>
              <a:off x="3481009" y="2300041"/>
              <a:ext cx="1066893" cy="307607"/>
            </a:xfrm>
            <a:prstGeom prst="rect">
              <a:avLst/>
            </a:prstGeom>
            <a:solidFill>
              <a:srgbClr val="86A64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pic>
          <p:nvPicPr>
            <p:cNvPr id="34823" name="Shape 36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525" y="1060450"/>
              <a:ext cx="4095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4" name="Shape 369"/>
          <p:cNvGrpSpPr>
            <a:grpSpLocks/>
          </p:cNvGrpSpPr>
          <p:nvPr/>
        </p:nvGrpSpPr>
        <p:grpSpPr bwMode="auto">
          <a:xfrm>
            <a:off x="5913438" y="1187450"/>
            <a:ext cx="1146175" cy="892175"/>
            <a:chOff x="5199389" y="2860876"/>
            <a:chExt cx="1400510" cy="1176069"/>
          </a:xfrm>
        </p:grpSpPr>
        <p:pic>
          <p:nvPicPr>
            <p:cNvPr id="34852" name="Shape 37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3" name="Shape 37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5" name="Shape 372"/>
          <p:cNvGrpSpPr>
            <a:grpSpLocks/>
          </p:cNvGrpSpPr>
          <p:nvPr/>
        </p:nvGrpSpPr>
        <p:grpSpPr bwMode="auto">
          <a:xfrm>
            <a:off x="7153275" y="1766888"/>
            <a:ext cx="1146175" cy="892175"/>
            <a:chOff x="5199389" y="2860876"/>
            <a:chExt cx="1400510" cy="1176069"/>
          </a:xfrm>
        </p:grpSpPr>
        <p:pic>
          <p:nvPicPr>
            <p:cNvPr id="34850" name="Shape 37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1" name="Shape 37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6" name="Shape 375"/>
          <p:cNvGrpSpPr>
            <a:grpSpLocks/>
          </p:cNvGrpSpPr>
          <p:nvPr/>
        </p:nvGrpSpPr>
        <p:grpSpPr bwMode="auto">
          <a:xfrm>
            <a:off x="5811838" y="2325688"/>
            <a:ext cx="1146175" cy="890587"/>
            <a:chOff x="5199389" y="2860876"/>
            <a:chExt cx="1400510" cy="1176069"/>
          </a:xfrm>
        </p:grpSpPr>
        <p:pic>
          <p:nvPicPr>
            <p:cNvPr id="34848" name="Shape 3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9" name="Shape 37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7" name="Shape 378"/>
          <p:cNvGrpSpPr>
            <a:grpSpLocks/>
          </p:cNvGrpSpPr>
          <p:nvPr/>
        </p:nvGrpSpPr>
        <p:grpSpPr bwMode="auto">
          <a:xfrm>
            <a:off x="6719888" y="3805238"/>
            <a:ext cx="1146175" cy="890587"/>
            <a:chOff x="5199389" y="2860876"/>
            <a:chExt cx="1400510" cy="1176069"/>
          </a:xfrm>
        </p:grpSpPr>
        <p:pic>
          <p:nvPicPr>
            <p:cNvPr id="34846" name="Shape 37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7" name="Shape 380"/>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8" name="Shape 381"/>
          <p:cNvGrpSpPr>
            <a:grpSpLocks/>
          </p:cNvGrpSpPr>
          <p:nvPr/>
        </p:nvGrpSpPr>
        <p:grpSpPr bwMode="auto">
          <a:xfrm>
            <a:off x="6719888" y="5616575"/>
            <a:ext cx="1146175" cy="890588"/>
            <a:chOff x="5199389" y="2860876"/>
            <a:chExt cx="1400510" cy="1176069"/>
          </a:xfrm>
        </p:grpSpPr>
        <p:pic>
          <p:nvPicPr>
            <p:cNvPr id="34844" name="Shape 38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5" name="Shape 38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4829" name="Shape 384"/>
          <p:cNvCxnSpPr>
            <a:cxnSpLocks noChangeShapeType="1"/>
          </p:cNvCxnSpPr>
          <p:nvPr/>
        </p:nvCxnSpPr>
        <p:spPr bwMode="auto">
          <a:xfrm>
            <a:off x="5060950" y="1689100"/>
            <a:ext cx="855663"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0" name="Shape 385"/>
          <p:cNvCxnSpPr>
            <a:cxnSpLocks noChangeShapeType="1"/>
          </p:cNvCxnSpPr>
          <p:nvPr/>
        </p:nvCxnSpPr>
        <p:spPr bwMode="auto">
          <a:xfrm>
            <a:off x="5060950" y="2181225"/>
            <a:ext cx="2151063" cy="25400"/>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1" name="Shape 386"/>
          <p:cNvCxnSpPr>
            <a:cxnSpLocks noChangeShapeType="1"/>
          </p:cNvCxnSpPr>
          <p:nvPr/>
        </p:nvCxnSpPr>
        <p:spPr bwMode="auto">
          <a:xfrm>
            <a:off x="5072063" y="2741613"/>
            <a:ext cx="855662"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2" name="Shape 387"/>
          <p:cNvCxnSpPr>
            <a:cxnSpLocks noChangeShapeType="1"/>
          </p:cNvCxnSpPr>
          <p:nvPr/>
        </p:nvCxnSpPr>
        <p:spPr bwMode="auto">
          <a:xfrm>
            <a:off x="5060950" y="4167188"/>
            <a:ext cx="1801813" cy="1587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3" name="Shape 388"/>
          <p:cNvCxnSpPr>
            <a:cxnSpLocks noChangeShapeType="1"/>
          </p:cNvCxnSpPr>
          <p:nvPr/>
        </p:nvCxnSpPr>
        <p:spPr bwMode="auto">
          <a:xfrm>
            <a:off x="4983163" y="6118225"/>
            <a:ext cx="1879600"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sp>
        <p:nvSpPr>
          <p:cNvPr id="34834" name="Shape 389"/>
          <p:cNvSpPr txBox="1">
            <a:spLocks noChangeArrowheads="1"/>
          </p:cNvSpPr>
          <p:nvPr/>
        </p:nvSpPr>
        <p:spPr bwMode="auto">
          <a:xfrm>
            <a:off x="6081713" y="661988"/>
            <a:ext cx="195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r>
              <a:rPr lang="en-US" sz="1800">
                <a:solidFill>
                  <a:srgbClr val="000000"/>
                </a:solidFill>
                <a:latin typeface="Calibri" charset="0"/>
                <a:cs typeface="Calibri" charset="0"/>
                <a:sym typeface="Calibri" charset="0"/>
              </a:rPr>
              <a:t>GenePattern Users</a:t>
            </a:r>
          </a:p>
        </p:txBody>
      </p:sp>
      <p:sp>
        <p:nvSpPr>
          <p:cNvPr id="34835" name="Shape 390"/>
          <p:cNvSpPr txBox="1">
            <a:spLocks noChangeArrowheads="1"/>
          </p:cNvSpPr>
          <p:nvPr/>
        </p:nvSpPr>
        <p:spPr bwMode="auto">
          <a:xfrm>
            <a:off x="3124200" y="661988"/>
            <a:ext cx="1858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Servers</a:t>
            </a:r>
          </a:p>
        </p:txBody>
      </p:sp>
      <p:grpSp>
        <p:nvGrpSpPr>
          <p:cNvPr id="50" name="Shape 362"/>
          <p:cNvGrpSpPr/>
          <p:nvPr/>
        </p:nvGrpSpPr>
        <p:grpSpPr>
          <a:xfrm>
            <a:off x="550332" y="3092313"/>
            <a:ext cx="1298977" cy="1685802"/>
            <a:chOff x="381000" y="3874271"/>
            <a:chExt cx="1542394" cy="2001707"/>
          </a:xfrm>
          <a:solidFill>
            <a:schemeClr val="accent6">
              <a:lumMod val="60000"/>
              <a:lumOff val="40000"/>
            </a:schemeClr>
          </a:solidFill>
        </p:grpSpPr>
        <p:sp>
          <p:nvSpPr>
            <p:cNvPr id="51" name="Shape 363"/>
            <p:cNvSpPr/>
            <p:nvPr/>
          </p:nvSpPr>
          <p:spPr>
            <a:xfrm>
              <a:off x="381000" y="3874271"/>
              <a:ext cx="1542394" cy="2001707"/>
            </a:xfrm>
            <a:prstGeom prst="flowChartMagneticDisk">
              <a:avLst/>
            </a:prstGeom>
            <a:grpFill/>
            <a:ln w="9525" cap="flat" cmpd="sng">
              <a:solidFill>
                <a:schemeClr val="lt1"/>
              </a:solidFill>
              <a:prstDash val="solid"/>
              <a:round/>
              <a:headEnd type="none" w="med" len="med"/>
              <a:tailEnd type="none" w="med" len="med"/>
            </a:ln>
          </p:spPr>
          <p:txBody>
            <a:bodyPr lIns="91425" tIns="45700" rIns="91425" bIns="45700"/>
            <a:lstStyle/>
            <a:p>
              <a:pPr algn="ctr">
                <a:spcBef>
                  <a:spcPts val="0"/>
                </a:spcBef>
                <a:buSzPct val="25000"/>
                <a:defRPr/>
              </a:pPr>
              <a:r>
                <a:rPr lang="en-US" dirty="0">
                  <a:solidFill>
                    <a:srgbClr val="000000"/>
                  </a:solidFill>
                  <a:latin typeface="Calibri"/>
                  <a:ea typeface="Calibri"/>
                  <a:cs typeface="Calibri"/>
                  <a:sym typeface="Calibri"/>
                </a:rPr>
                <a:t>Beta</a:t>
              </a:r>
            </a:p>
            <a:p>
              <a:pPr algn="ctr">
                <a:spcBef>
                  <a:spcPts val="0"/>
                </a:spcBef>
                <a:buSzPct val="25000"/>
                <a:defRPr/>
              </a:pPr>
              <a:r>
                <a:rPr lang="en-US" dirty="0">
                  <a:solidFill>
                    <a:srgbClr val="000000"/>
                  </a:solidFill>
                  <a:latin typeface="Calibri"/>
                  <a:ea typeface="Calibri"/>
                  <a:cs typeface="Calibri"/>
                  <a:sym typeface="Calibri"/>
                </a:rPr>
                <a:t>Repository</a:t>
              </a:r>
            </a:p>
          </p:txBody>
        </p:sp>
        <p:pic>
          <p:nvPicPr>
            <p:cNvPr id="52" name="Shape 364"/>
            <p:cNvPicPr preferRelativeResize="0"/>
            <p:nvPr/>
          </p:nvPicPr>
          <p:blipFill rotWithShape="1">
            <a:blip r:embed="rId3">
              <a:alphaModFix/>
            </a:blip>
            <a:srcRect/>
            <a:stretch/>
          </p:blipFill>
          <p:spPr>
            <a:xfrm>
              <a:off x="900198" y="5206491"/>
              <a:ext cx="567331" cy="603434"/>
            </a:xfrm>
            <a:prstGeom prst="rect">
              <a:avLst/>
            </a:prstGeom>
            <a:grpFill/>
            <a:ln>
              <a:noFill/>
            </a:ln>
          </p:spPr>
        </p:pic>
      </p:grpSp>
      <p:sp>
        <p:nvSpPr>
          <p:cNvPr id="34837" name="Shape 363"/>
          <p:cNvSpPr>
            <a:spLocks noChangeArrowheads="1"/>
          </p:cNvSpPr>
          <p:nvPr/>
        </p:nvSpPr>
        <p:spPr bwMode="auto">
          <a:xfrm>
            <a:off x="550863" y="4778375"/>
            <a:ext cx="1298575" cy="1841500"/>
          </a:xfrm>
          <a:prstGeom prst="flowChartMagneticDisk">
            <a:avLst/>
          </a:prstGeom>
          <a:solidFill>
            <a:srgbClr val="00B300"/>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Community</a:t>
            </a:r>
          </a:p>
          <a:p>
            <a:pPr algn="ctr">
              <a:buSzPct val="25000"/>
            </a:pPr>
            <a:r>
              <a:rPr lang="en-US">
                <a:solidFill>
                  <a:srgbClr val="000000"/>
                </a:solidFill>
                <a:latin typeface="Calibri" charset="0"/>
                <a:cs typeface="Calibri" charset="0"/>
                <a:sym typeface="Calibri" charset="0"/>
              </a:rPr>
              <a:t>Repository</a:t>
            </a:r>
          </a:p>
        </p:txBody>
      </p:sp>
      <p:pic>
        <p:nvPicPr>
          <p:cNvPr id="34838" name="Picture 1" descr="gparc-front-c8db4b306ca97db8d42ca17ee62761a0.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959475"/>
            <a:ext cx="6286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36625" y="4398963"/>
            <a:ext cx="652463" cy="307975"/>
          </a:xfrm>
          <a:prstGeom prst="rect">
            <a:avLst/>
          </a:prstGeom>
          <a:noFill/>
          <a:ln>
            <a:noFill/>
          </a:ln>
        </p:spPr>
        <p:txBody>
          <a:bodyPr wrap="none">
            <a:spAutoFit/>
          </a:bodyPr>
          <a:lstStyle/>
          <a:p>
            <a:pPr>
              <a:defRPr/>
            </a:pPr>
            <a:r>
              <a:rPr lang="en-US" sz="1400" b="1" dirty="0">
                <a:solidFill>
                  <a:schemeClr val="bg1">
                    <a:lumMod val="75000"/>
                  </a:schemeClr>
                </a:solidFill>
              </a:rPr>
              <a:t>BETA</a:t>
            </a:r>
          </a:p>
        </p:txBody>
      </p:sp>
      <p:sp>
        <p:nvSpPr>
          <p:cNvPr id="34840" name="Shape 390"/>
          <p:cNvSpPr txBox="1">
            <a:spLocks noChangeArrowheads="1"/>
          </p:cNvSpPr>
          <p:nvPr/>
        </p:nvSpPr>
        <p:spPr bwMode="auto">
          <a:xfrm>
            <a:off x="312738" y="661988"/>
            <a:ext cx="1858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Repositories</a:t>
            </a:r>
          </a:p>
        </p:txBody>
      </p:sp>
      <p:grpSp>
        <p:nvGrpSpPr>
          <p:cNvPr id="8" name="Group 7"/>
          <p:cNvGrpSpPr/>
          <p:nvPr/>
        </p:nvGrpSpPr>
        <p:grpSpPr>
          <a:xfrm>
            <a:off x="2171700" y="2094359"/>
            <a:ext cx="801204" cy="4106005"/>
            <a:chOff x="2171700" y="2094359"/>
            <a:chExt cx="801204" cy="4106005"/>
          </a:xfrm>
        </p:grpSpPr>
        <p:sp>
          <p:nvSpPr>
            <p:cNvPr id="7" name="Right Arrow 6"/>
            <p:cNvSpPr/>
            <p:nvPr/>
          </p:nvSpPr>
          <p:spPr>
            <a:xfrm>
              <a:off x="2286000" y="2094359"/>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a:off x="2260044" y="5857246"/>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Callout 5"/>
            <p:cNvSpPr/>
            <p:nvPr/>
          </p:nvSpPr>
          <p:spPr>
            <a:xfrm>
              <a:off x="2171700" y="2181225"/>
              <a:ext cx="801204" cy="3937000"/>
            </a:xfrm>
            <a:prstGeom prst="rightArrowCallout">
              <a:avLst>
                <a:gd name="adj1" fmla="val 25000"/>
                <a:gd name="adj2" fmla="val 25000"/>
                <a:gd name="adj3" fmla="val 22243"/>
                <a:gd name="adj4" fmla="val 22248"/>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78619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94389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23" y="2425955"/>
            <a:ext cx="1114286" cy="116190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r>
              <a:rPr lang="en-US" sz="2800" dirty="0" smtClean="0"/>
              <a:t>Public server at Broad Institute </a:t>
            </a:r>
            <a:r>
              <a:rPr lang="en-US" sz="1800" dirty="0" smtClean="0"/>
              <a:t>(</a:t>
            </a:r>
            <a:r>
              <a:rPr lang="en-US" sz="1800" dirty="0" err="1" smtClean="0">
                <a:solidFill>
                  <a:srgbClr val="000090"/>
                </a:solidFill>
              </a:rPr>
              <a:t>genepattern.broadinstitute.org</a:t>
            </a:r>
            <a:r>
              <a:rPr lang="en-US" sz="1800" dirty="0" smtClean="0"/>
              <a:t>)</a:t>
            </a:r>
            <a:endParaRPr lang="en-US" sz="2800" dirty="0" smtClean="0"/>
          </a:p>
          <a:p>
            <a:pPr marL="0" indent="0">
              <a:buNone/>
            </a:pPr>
            <a:endParaRPr lang="en-US" sz="1400" dirty="0" smtClean="0"/>
          </a:p>
          <a:p>
            <a:r>
              <a:rPr lang="en-US" sz="2800" dirty="0" smtClean="0"/>
              <a:t>Public server running on Amazon </a:t>
            </a:r>
            <a:r>
              <a:rPr lang="en-US" sz="2800" dirty="0"/>
              <a:t>Web Services (beta) </a:t>
            </a:r>
            <a:r>
              <a:rPr lang="en-US" sz="1800" dirty="0"/>
              <a:t>(</a:t>
            </a:r>
            <a:r>
              <a:rPr lang="en-US" sz="1800" dirty="0">
                <a:hlinkClick r:id="rId3"/>
              </a:rPr>
              <a:t>gp-dev-</a:t>
            </a:r>
            <a:r>
              <a:rPr lang="en-US" sz="1800" dirty="0" smtClean="0">
                <a:hlinkClick r:id="rId3"/>
              </a:rPr>
              <a:t>ami.genepattern.org</a:t>
            </a:r>
            <a:r>
              <a:rPr lang="en-US" sz="1800" dirty="0" smtClean="0"/>
              <a:t>)</a:t>
            </a:r>
          </a:p>
          <a:p>
            <a:endParaRPr lang="en-US" sz="1800" dirty="0" smtClean="0"/>
          </a:p>
          <a:p>
            <a:r>
              <a:rPr lang="en-US" sz="2800" dirty="0"/>
              <a:t>Public server at Indiana U, backed by Mason HPC cluster (</a:t>
            </a:r>
            <a:r>
              <a:rPr lang="en-US" sz="2800" dirty="0" err="1">
                <a:solidFill>
                  <a:srgbClr val="000090"/>
                </a:solidFill>
              </a:rPr>
              <a:t>gp.indiana.iu</a:t>
            </a:r>
            <a:r>
              <a:rPr lang="en-US" sz="2800" dirty="0" smtClean="0"/>
              <a:t>)</a:t>
            </a:r>
          </a:p>
          <a:p>
            <a:endParaRPr lang="en-US" sz="1200" dirty="0" smtClean="0"/>
          </a:p>
          <a:p>
            <a:r>
              <a:rPr lang="en-US" sz="2800" dirty="0"/>
              <a:t>Downloadable server (laptop to compute farm) </a:t>
            </a:r>
            <a:r>
              <a:rPr lang="en-US" sz="1800" dirty="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499279" y="4486336"/>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8" name="Group 7"/>
          <p:cNvGrpSpPr/>
          <p:nvPr/>
        </p:nvGrpSpPr>
        <p:grpSpPr>
          <a:xfrm>
            <a:off x="598056" y="926445"/>
            <a:ext cx="708958" cy="695627"/>
            <a:chOff x="1227605" y="1151131"/>
            <a:chExt cx="695627" cy="695627"/>
          </a:xfrm>
        </p:grpSpPr>
        <p:pic>
          <p:nvPicPr>
            <p:cNvPr id="9" name="Picture 8" descr="broadlogo_400x40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7605" y="1151131"/>
              <a:ext cx="695627" cy="695627"/>
            </a:xfrm>
            <a:prstGeom prst="rect">
              <a:avLst/>
            </a:prstGeom>
          </p:spPr>
        </p:pic>
        <p:pic>
          <p:nvPicPr>
            <p:cNvPr id="10" name="Picture 9"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7605" y="1478251"/>
              <a:ext cx="368507" cy="368507"/>
            </a:xfrm>
            <a:prstGeom prst="rect">
              <a:avLst/>
            </a:prstGeom>
          </p:spPr>
        </p:pic>
      </p:grpSp>
      <p:grpSp>
        <p:nvGrpSpPr>
          <p:cNvPr id="12" name="Group 11"/>
          <p:cNvGrpSpPr/>
          <p:nvPr/>
        </p:nvGrpSpPr>
        <p:grpSpPr>
          <a:xfrm>
            <a:off x="233298" y="5446573"/>
            <a:ext cx="1438475" cy="1411427"/>
            <a:chOff x="2313479" y="3201977"/>
            <a:chExt cx="1411427" cy="1411427"/>
          </a:xfrm>
        </p:grpSpPr>
        <p:pic>
          <p:nvPicPr>
            <p:cNvPr id="13" name="Picture 12" descr="AMI logo 128x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589234" y="3305197"/>
            <a:ext cx="726603" cy="725752"/>
            <a:chOff x="2802847" y="1762277"/>
            <a:chExt cx="712940" cy="725752"/>
          </a:xfrm>
        </p:grpSpPr>
        <p:pic>
          <p:nvPicPr>
            <p:cNvPr id="17" name="Picture 16" descr="indiana-university-logo-250x25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00" y="1763486"/>
            <a:ext cx="1600270" cy="1172065"/>
          </a:xfrm>
          <a:prstGeom prst="rect">
            <a:avLst/>
          </a:prstGeom>
        </p:spPr>
      </p:pic>
    </p:spTree>
    <p:extLst>
      <p:ext uri="{BB962C8B-B14F-4D97-AF65-F5344CB8AC3E}">
        <p14:creationId xmlns:p14="http://schemas.microsoft.com/office/powerpoint/2010/main" val="3895974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93134" y="106363"/>
            <a:ext cx="8932334" cy="655637"/>
          </a:xfrm>
        </p:spPr>
        <p:txBody>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93134" y="1060857"/>
            <a:ext cx="6496538" cy="5580836"/>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3.9.10 (5/2017)</a:t>
            </a:r>
          </a:p>
          <a:p>
            <a:pPr marL="800100" indent="-285750" defTabSz="1830388">
              <a:spcBef>
                <a:spcPts val="0"/>
              </a:spcBef>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Public server runs ~4,000 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4" name="Picture 3" descr="genepattern-w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109" y="1144719"/>
            <a:ext cx="2228494" cy="1716565"/>
          </a:xfrm>
          <a:prstGeom prst="rect">
            <a:avLst/>
          </a:prstGeom>
          <a:effectLst>
            <a:outerShdw blurRad="50800" dist="38100" dir="2700000" algn="tl" rotWithShape="0">
              <a:prstClr val="black">
                <a:alpha val="40000"/>
              </a:prstClr>
            </a:outerShdw>
          </a:effectLst>
        </p:spPr>
      </p:pic>
      <p:pic>
        <p:nvPicPr>
          <p:cNvPr id="5" name="Picture 4" descr="gpar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spTree>
    <p:extLst>
      <p:ext uri="{BB962C8B-B14F-4D97-AF65-F5344CB8AC3E}">
        <p14:creationId xmlns:p14="http://schemas.microsoft.com/office/powerpoint/2010/main" val="327769098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smtClean="0">
                <a:latin typeface="+mn-lt"/>
                <a:ea typeface="ＭＳ Ｐゴシック" pitchFamily="-109" charset="-128"/>
                <a:cs typeface="ＭＳ Ｐゴシック" pitchFamily="-109" charset="-128"/>
              </a:rPr>
              <a:t>Pipelines in </a:t>
            </a:r>
            <a:r>
              <a:rPr lang="en-US" sz="3600" b="1" dirty="0" err="1" smtClean="0">
                <a:latin typeface="+mn-lt"/>
                <a:ea typeface="ＭＳ Ｐゴシック" pitchFamily="-109" charset="-128"/>
                <a:cs typeface="ＭＳ Ｐゴシック" pitchFamily="-109" charset="-128"/>
              </a:rPr>
              <a:t>GenePattern</a:t>
            </a:r>
            <a:endParaRPr lang="en-US" sz="3600" b="1" dirty="0" smtClean="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smtClean="0"/>
              <a:t>Tools for Bioinformatics</a:t>
            </a:r>
            <a:endParaRPr lang="en-US" dirty="0"/>
          </a:p>
        </p:txBody>
      </p:sp>
      <p:pic>
        <p:nvPicPr>
          <p:cNvPr id="6" name="Picture 5"/>
          <p:cNvPicPr>
            <a:picLocks noChangeAspect="1"/>
          </p:cNvPicPr>
          <p:nvPr/>
        </p:nvPicPr>
        <p:blipFill>
          <a:blip r:embed="rId2"/>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3"/>
          <a:srcRect l="-1" r="28613"/>
          <a:stretch/>
        </p:blipFill>
        <p:spPr>
          <a:xfrm>
            <a:off x="-10268" y="1728456"/>
            <a:ext cx="5212080" cy="548550"/>
          </a:xfrm>
          <a:prstGeom prst="rect">
            <a:avLst/>
          </a:prstGeom>
        </p:spPr>
      </p:pic>
      <p:pic>
        <p:nvPicPr>
          <p:cNvPr id="8" name="Picture 7"/>
          <p:cNvPicPr>
            <a:picLocks noChangeAspect="1"/>
          </p:cNvPicPr>
          <p:nvPr/>
        </p:nvPicPr>
        <p:blipFill>
          <a:blip r:embed="rId4"/>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5"/>
          <a:stretch>
            <a:fillRect/>
          </a:stretch>
        </p:blipFill>
        <p:spPr>
          <a:xfrm>
            <a:off x="5943850" y="2691237"/>
            <a:ext cx="3134812" cy="905396"/>
          </a:xfrm>
          <a:prstGeom prst="rect">
            <a:avLst/>
          </a:prstGeom>
        </p:spPr>
      </p:pic>
      <p:pic>
        <p:nvPicPr>
          <p:cNvPr id="10" name="Picture 9"/>
          <p:cNvPicPr>
            <a:picLocks noChangeAspect="1"/>
          </p:cNvPicPr>
          <p:nvPr/>
        </p:nvPicPr>
        <p:blipFill>
          <a:blip r:embed="rId6"/>
          <a:stretch>
            <a:fillRect/>
          </a:stretch>
        </p:blipFill>
        <p:spPr>
          <a:xfrm>
            <a:off x="39695" y="2260922"/>
            <a:ext cx="3978195" cy="878143"/>
          </a:xfrm>
          <a:prstGeom prst="rect">
            <a:avLst/>
          </a:prstGeom>
        </p:spPr>
      </p:pic>
      <p:pic>
        <p:nvPicPr>
          <p:cNvPr id="11" name="Picture 10"/>
          <p:cNvPicPr>
            <a:picLocks noChangeAspect="1"/>
          </p:cNvPicPr>
          <p:nvPr/>
        </p:nvPicPr>
        <p:blipFill>
          <a:blip r:embed="rId7"/>
          <a:stretch>
            <a:fillRect/>
          </a:stretch>
        </p:blipFill>
        <p:spPr>
          <a:xfrm>
            <a:off x="39695" y="3182402"/>
            <a:ext cx="2659336" cy="528004"/>
          </a:xfrm>
          <a:prstGeom prst="rect">
            <a:avLst/>
          </a:prstGeom>
        </p:spPr>
      </p:pic>
      <p:pic>
        <p:nvPicPr>
          <p:cNvPr id="12" name="Picture 11"/>
          <p:cNvPicPr>
            <a:picLocks noChangeAspect="1"/>
          </p:cNvPicPr>
          <p:nvPr/>
        </p:nvPicPr>
        <p:blipFill>
          <a:blip r:embed="rId8"/>
          <a:stretch>
            <a:fillRect/>
          </a:stretch>
        </p:blipFill>
        <p:spPr>
          <a:xfrm>
            <a:off x="2699031" y="3182402"/>
            <a:ext cx="3137311" cy="537084"/>
          </a:xfrm>
          <a:prstGeom prst="rect">
            <a:avLst/>
          </a:prstGeom>
        </p:spPr>
      </p:pic>
      <p:pic>
        <p:nvPicPr>
          <p:cNvPr id="13" name="Picture 12"/>
          <p:cNvPicPr>
            <a:picLocks noChangeAspect="1"/>
          </p:cNvPicPr>
          <p:nvPr/>
        </p:nvPicPr>
        <p:blipFill>
          <a:blip r:embed="rId9"/>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0"/>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1"/>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2"/>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3"/>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4"/>
          <a:stretch>
            <a:fillRect/>
          </a:stretch>
        </p:blipFill>
        <p:spPr>
          <a:xfrm>
            <a:off x="6589462" y="4946164"/>
            <a:ext cx="2561120" cy="477026"/>
          </a:xfrm>
          <a:prstGeom prst="rect">
            <a:avLst/>
          </a:prstGeom>
        </p:spPr>
      </p:pic>
      <p:pic>
        <p:nvPicPr>
          <p:cNvPr id="20" name="Picture 19"/>
          <p:cNvPicPr>
            <a:picLocks noChangeAspect="1"/>
          </p:cNvPicPr>
          <p:nvPr/>
        </p:nvPicPr>
        <p:blipFill>
          <a:blip r:embed="rId15"/>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6"/>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7"/>
          <a:stretch>
            <a:fillRect/>
          </a:stretch>
        </p:blipFill>
        <p:spPr>
          <a:xfrm>
            <a:off x="39695" y="4462569"/>
            <a:ext cx="2988668" cy="979120"/>
          </a:xfrm>
          <a:prstGeom prst="rect">
            <a:avLst/>
          </a:prstGeom>
        </p:spPr>
      </p:pic>
      <p:pic>
        <p:nvPicPr>
          <p:cNvPr id="23" name="Picture 22"/>
          <p:cNvPicPr>
            <a:picLocks noChangeAspect="1"/>
          </p:cNvPicPr>
          <p:nvPr/>
        </p:nvPicPr>
        <p:blipFill>
          <a:blip r:embed="rId18"/>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19"/>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0"/>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1"/>
          <a:stretch>
            <a:fillRect/>
          </a:stretch>
        </p:blipFill>
        <p:spPr>
          <a:xfrm>
            <a:off x="4845412" y="6265050"/>
            <a:ext cx="3501666" cy="575128"/>
          </a:xfrm>
          <a:prstGeom prst="rect">
            <a:avLst/>
          </a:prstGeom>
        </p:spPr>
      </p:pic>
      <p:pic>
        <p:nvPicPr>
          <p:cNvPr id="29" name="Picture 28"/>
          <p:cNvPicPr>
            <a:picLocks noChangeAspect="1"/>
          </p:cNvPicPr>
          <p:nvPr/>
        </p:nvPicPr>
        <p:blipFill>
          <a:blip r:embed="rId22"/>
          <a:stretch>
            <a:fillRect/>
          </a:stretch>
        </p:blipFill>
        <p:spPr>
          <a:xfrm>
            <a:off x="17708" y="5977844"/>
            <a:ext cx="3020923" cy="880156"/>
          </a:xfrm>
          <a:prstGeom prst="rect">
            <a:avLst/>
          </a:prstGeom>
        </p:spPr>
      </p:pic>
      <p:pic>
        <p:nvPicPr>
          <p:cNvPr id="31" name="Picture 30"/>
          <p:cNvPicPr>
            <a:picLocks noChangeAspect="1"/>
          </p:cNvPicPr>
          <p:nvPr/>
        </p:nvPicPr>
        <p:blipFill>
          <a:blip r:embed="rId23"/>
          <a:stretch>
            <a:fillRect/>
          </a:stretch>
        </p:blipFill>
        <p:spPr>
          <a:xfrm>
            <a:off x="3050305" y="5029881"/>
            <a:ext cx="2955599" cy="393309"/>
          </a:xfrm>
          <a:prstGeom prst="rect">
            <a:avLst/>
          </a:prstGeom>
        </p:spPr>
      </p:pic>
      <p:pic>
        <p:nvPicPr>
          <p:cNvPr id="3" name="Picture 2"/>
          <p:cNvPicPr>
            <a:picLocks noChangeAspect="1"/>
          </p:cNvPicPr>
          <p:nvPr/>
        </p:nvPicPr>
        <p:blipFill>
          <a:blip r:embed="rId24"/>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26018453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bioinformatics tool use and interoperability</a:t>
            </a:r>
            <a:endParaRPr lang="en-US" dirty="0"/>
          </a:p>
        </p:txBody>
      </p:sp>
      <p:sp>
        <p:nvSpPr>
          <p:cNvPr id="3" name="Content Placeholder 2"/>
          <p:cNvSpPr>
            <a:spLocks noGrp="1"/>
          </p:cNvSpPr>
          <p:nvPr>
            <p:ph idx="1"/>
          </p:nvPr>
        </p:nvSpPr>
        <p:spPr>
          <a:xfrm>
            <a:off x="457200" y="1600201"/>
            <a:ext cx="8229600" cy="3979558"/>
          </a:xfrm>
        </p:spPr>
        <p:txBody>
          <a:bodyPr>
            <a:normAutofit/>
          </a:bodyPr>
          <a:lstStyle/>
          <a:p>
            <a:r>
              <a:rPr lang="en-US" sz="2800" dirty="0" smtClean="0"/>
              <a:t>Tools are built using different languages and with different architectural assumptions.</a:t>
            </a:r>
          </a:p>
          <a:p>
            <a:r>
              <a:rPr lang="en-US" sz="2800" dirty="0" smtClean="0"/>
              <a:t>Each tool has its own installation and operational requirements.</a:t>
            </a:r>
          </a:p>
          <a:p>
            <a:r>
              <a:rPr lang="en-US" sz="2800" dirty="0" smtClean="0"/>
              <a:t>Tools require (sometimes extensive) Unix knowledge.</a:t>
            </a:r>
          </a:p>
          <a:p>
            <a:r>
              <a:rPr lang="en-US" sz="2800" dirty="0"/>
              <a:t>Tools are not </a:t>
            </a:r>
            <a:r>
              <a:rPr lang="en-US" sz="2800" dirty="0" smtClean="0"/>
              <a:t>designed to </a:t>
            </a:r>
            <a:r>
              <a:rPr lang="en-US" sz="2800" dirty="0"/>
              <a:t>communicate with each other.</a:t>
            </a:r>
          </a:p>
          <a:p>
            <a:endParaRPr lang="en-US" sz="2800" dirty="0" smtClean="0"/>
          </a:p>
          <a:p>
            <a:endParaRPr lang="en-US" sz="2800" dirty="0"/>
          </a:p>
        </p:txBody>
      </p:sp>
      <p:sp>
        <p:nvSpPr>
          <p:cNvPr id="4" name="TextBox 3"/>
          <p:cNvSpPr txBox="1"/>
          <p:nvPr/>
        </p:nvSpPr>
        <p:spPr>
          <a:xfrm>
            <a:off x="389267" y="5465471"/>
            <a:ext cx="8297533" cy="954107"/>
          </a:xfrm>
          <a:prstGeom prst="rect">
            <a:avLst/>
          </a:prstGeom>
          <a:solidFill>
            <a:schemeClr val="tx1"/>
          </a:solidFill>
        </p:spPr>
        <p:txBody>
          <a:bodyPr wrap="square" rtlCol="0">
            <a:spAutoFit/>
          </a:bodyPr>
          <a:lstStyle/>
          <a:p>
            <a:r>
              <a:rPr lang="en-US" sz="1400" dirty="0">
                <a:solidFill>
                  <a:srgbClr val="FFFF00"/>
                </a:solidFill>
                <a:latin typeface="Courier"/>
                <a:cs typeface="Courier"/>
              </a:rPr>
              <a:t>bowtie -a --best --strata -S -m 100 -X 400 --</a:t>
            </a:r>
            <a:r>
              <a:rPr lang="en-US" sz="1400" dirty="0" err="1">
                <a:solidFill>
                  <a:srgbClr val="FFFF00"/>
                </a:solidFill>
                <a:latin typeface="Courier"/>
                <a:cs typeface="Courier"/>
              </a:rPr>
              <a:t>chunkmbs</a:t>
            </a:r>
            <a:r>
              <a:rPr lang="en-US" sz="1400" dirty="0">
                <a:solidFill>
                  <a:srgbClr val="FFFF00"/>
                </a:solidFill>
                <a:latin typeface="Courier"/>
                <a:cs typeface="Courier"/>
              </a:rPr>
              <a:t> 256 --</a:t>
            </a:r>
            <a:r>
              <a:rPr lang="en-US" sz="1400" dirty="0" err="1">
                <a:solidFill>
                  <a:srgbClr val="FFFF00"/>
                </a:solidFill>
                <a:latin typeface="Courier"/>
                <a:cs typeface="Courier"/>
              </a:rPr>
              <a:t>fullref</a:t>
            </a:r>
            <a:r>
              <a:rPr lang="en-US" sz="1400" dirty="0">
                <a:solidFill>
                  <a:srgbClr val="FFFF00"/>
                </a:solidFill>
                <a:latin typeface="Courier"/>
                <a:cs typeface="Courier"/>
              </a:rPr>
              <a:t> -p 4 Dmel.BDGP5-transcripts \ -1 SRR031714_1.fastq -2 SRR031714_2.fastq | </a:t>
            </a:r>
            <a:r>
              <a:rPr lang="en-US" sz="1400" dirty="0" err="1">
                <a:solidFill>
                  <a:srgbClr val="FFFF00"/>
                </a:solidFill>
                <a:latin typeface="Courier"/>
                <a:cs typeface="Courier"/>
              </a:rPr>
              <a:t>samtools</a:t>
            </a:r>
            <a:r>
              <a:rPr lang="en-US" sz="1400" dirty="0">
                <a:solidFill>
                  <a:srgbClr val="FFFF00"/>
                </a:solidFill>
                <a:latin typeface="Courier"/>
                <a:cs typeface="Courier"/>
              </a:rPr>
              <a:t> view -F 0xC -</a:t>
            </a:r>
            <a:r>
              <a:rPr lang="en-US" sz="1400" dirty="0" err="1">
                <a:solidFill>
                  <a:srgbClr val="FFFF00"/>
                </a:solidFill>
                <a:latin typeface="Courier"/>
                <a:cs typeface="Courier"/>
              </a:rPr>
              <a:t>bS</a:t>
            </a:r>
            <a:r>
              <a:rPr lang="en-US" sz="1400" dirty="0">
                <a:solidFill>
                  <a:srgbClr val="FFFF00"/>
                </a:solidFill>
                <a:latin typeface="Courier"/>
                <a:cs typeface="Courier"/>
              </a:rPr>
              <a:t> - | \ </a:t>
            </a:r>
            <a:r>
              <a:rPr lang="en-US" sz="1400" dirty="0" err="1">
                <a:solidFill>
                  <a:srgbClr val="FFFF00"/>
                </a:solidFill>
                <a:latin typeface="Courier"/>
                <a:cs typeface="Courier"/>
              </a:rPr>
              <a:t>samtools</a:t>
            </a:r>
            <a:r>
              <a:rPr lang="en-US" sz="1400" dirty="0">
                <a:solidFill>
                  <a:srgbClr val="FFFF00"/>
                </a:solidFill>
                <a:latin typeface="Courier"/>
                <a:cs typeface="Courier"/>
              </a:rPr>
              <a:t> sort -n - ~/Desktop/untreated3-</a:t>
            </a:r>
            <a:r>
              <a:rPr lang="en-US" sz="1400" dirty="0" smtClean="0">
                <a:solidFill>
                  <a:srgbClr val="FFFF00"/>
                </a:solidFill>
                <a:latin typeface="Courier"/>
                <a:cs typeface="Courier"/>
              </a:rPr>
              <a:t>transcriptome</a:t>
            </a:r>
            <a:endParaRPr lang="en-US" sz="1400" dirty="0">
              <a:solidFill>
                <a:srgbClr val="FFFF00"/>
              </a:solidFill>
              <a:latin typeface="Courier"/>
              <a:cs typeface="Courier"/>
            </a:endParaRPr>
          </a:p>
        </p:txBody>
      </p:sp>
    </p:spTree>
    <p:extLst>
      <p:ext uri="{BB962C8B-B14F-4D97-AF65-F5344CB8AC3E}">
        <p14:creationId xmlns:p14="http://schemas.microsoft.com/office/powerpoint/2010/main" val="42000956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492"/>
          </a:xfrm>
        </p:spPr>
        <p:txBody>
          <a:bodyPr>
            <a:normAutofit/>
          </a:bodyPr>
          <a:lstStyle/>
          <a:p>
            <a:r>
              <a:rPr lang="en-US" dirty="0" smtClean="0"/>
              <a:t>Solution features: Wrapping tools</a:t>
            </a:r>
            <a:endParaRPr lang="en-US" dirty="0"/>
          </a:p>
        </p:txBody>
      </p:sp>
      <p:sp>
        <p:nvSpPr>
          <p:cNvPr id="3" name="Content Placeholder 2"/>
          <p:cNvSpPr>
            <a:spLocks noGrp="1"/>
          </p:cNvSpPr>
          <p:nvPr>
            <p:ph idx="1"/>
          </p:nvPr>
        </p:nvSpPr>
        <p:spPr>
          <a:xfrm>
            <a:off x="457200" y="1600200"/>
            <a:ext cx="3185791" cy="4525963"/>
          </a:xfrm>
        </p:spPr>
        <p:txBody>
          <a:bodyPr>
            <a:normAutofit/>
          </a:bodyPr>
          <a:lstStyle/>
          <a:p>
            <a:r>
              <a:rPr lang="en-US" sz="2000" dirty="0" smtClean="0"/>
              <a:t>“Wrap” tools in a web-based interface</a:t>
            </a:r>
          </a:p>
          <a:p>
            <a:r>
              <a:rPr lang="en-US" sz="2000" dirty="0" smtClean="0"/>
              <a:t>No installation/running requirements</a:t>
            </a:r>
          </a:p>
          <a:p>
            <a:r>
              <a:rPr lang="en-US" sz="2000" dirty="0" smtClean="0"/>
              <a:t>No programming required</a:t>
            </a:r>
          </a:p>
          <a:p>
            <a:r>
              <a:rPr lang="en-US" sz="2000" dirty="0" smtClean="0"/>
              <a:t>Fill out required parameters and provide input files</a:t>
            </a:r>
            <a:endParaRPr lang="en-US" sz="2000" dirty="0"/>
          </a:p>
        </p:txBody>
      </p:sp>
      <p:pic>
        <p:nvPicPr>
          <p:cNvPr id="5" name="Picture 4"/>
          <p:cNvPicPr>
            <a:picLocks noChangeAspect="1"/>
          </p:cNvPicPr>
          <p:nvPr/>
        </p:nvPicPr>
        <p:blipFill>
          <a:blip r:embed="rId2"/>
          <a:stretch>
            <a:fillRect/>
          </a:stretch>
        </p:blipFill>
        <p:spPr>
          <a:xfrm>
            <a:off x="3530693" y="1248388"/>
            <a:ext cx="5453818" cy="46891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43494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Tool Repository</a:t>
            </a:r>
            <a:endParaRPr lang="en-US" dirty="0"/>
          </a:p>
        </p:txBody>
      </p:sp>
      <p:sp>
        <p:nvSpPr>
          <p:cNvPr id="3" name="Content Placeholder 2"/>
          <p:cNvSpPr>
            <a:spLocks noGrp="1"/>
          </p:cNvSpPr>
          <p:nvPr>
            <p:ph idx="1"/>
          </p:nvPr>
        </p:nvSpPr>
        <p:spPr>
          <a:xfrm>
            <a:off x="457200" y="1339741"/>
            <a:ext cx="3954264" cy="5410842"/>
          </a:xfrm>
        </p:spPr>
        <p:txBody>
          <a:bodyPr>
            <a:normAutofit fontScale="92500" lnSpcReduction="20000"/>
          </a:bodyPr>
          <a:lstStyle/>
          <a:p>
            <a:r>
              <a:rPr lang="en-US" sz="2800" dirty="0" smtClean="0"/>
              <a:t>Collection of hundreds of wrapped tools</a:t>
            </a:r>
          </a:p>
          <a:p>
            <a:r>
              <a:rPr lang="en-US" sz="2800" dirty="0" smtClean="0"/>
              <a:t>Gene expression, sequence variation, proteomics, network analysis, machine learning, flow </a:t>
            </a:r>
            <a:r>
              <a:rPr lang="en-US" sz="2800" dirty="0" err="1" smtClean="0"/>
              <a:t>cytometry</a:t>
            </a:r>
            <a:r>
              <a:rPr lang="en-US" sz="2800" dirty="0" smtClean="0"/>
              <a:t>, etc.</a:t>
            </a:r>
          </a:p>
          <a:p>
            <a:r>
              <a:rPr lang="en-US" sz="2800" dirty="0"/>
              <a:t>Searchable by name, keyword, etc.</a:t>
            </a:r>
          </a:p>
          <a:p>
            <a:r>
              <a:rPr lang="en-US" sz="2800" dirty="0" smtClean="0"/>
              <a:t>Widely-used community tools, lab-developed tools, utilities</a:t>
            </a:r>
          </a:p>
          <a:p>
            <a:r>
              <a:rPr lang="en-US" sz="2800" dirty="0" smtClean="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
        <p:nvSpPr>
          <p:cNvPr id="5" name="Rounded Rectangle 4"/>
          <p:cNvSpPr/>
          <p:nvPr/>
        </p:nvSpPr>
        <p:spPr>
          <a:xfrm>
            <a:off x="4628275" y="4144042"/>
            <a:ext cx="1889227" cy="479016"/>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6162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Reproducibility</a:t>
            </a:r>
            <a:endParaRPr lang="en-US" dirty="0"/>
          </a:p>
        </p:txBody>
      </p:sp>
      <p:sp>
        <p:nvSpPr>
          <p:cNvPr id="3" name="Content Placeholder 2"/>
          <p:cNvSpPr>
            <a:spLocks noGrp="1"/>
          </p:cNvSpPr>
          <p:nvPr>
            <p:ph idx="1"/>
          </p:nvPr>
        </p:nvSpPr>
        <p:spPr/>
        <p:txBody>
          <a:bodyPr/>
          <a:lstStyle/>
          <a:p>
            <a:r>
              <a:rPr lang="en-US" dirty="0" smtClean="0"/>
              <a:t>Record and replay of all analyses</a:t>
            </a:r>
          </a:p>
          <a:p>
            <a:r>
              <a:rPr lang="en-US" dirty="0" smtClean="0"/>
              <a:t>Retain all versions of code – so results can be reproduced even if code changes</a:t>
            </a:r>
          </a:p>
          <a:p>
            <a:r>
              <a:rPr lang="en-US" dirty="0" smtClean="0"/>
              <a:t>Chain analyses into “pipelines” that can be shared and published</a:t>
            </a:r>
          </a:p>
          <a:p>
            <a:endParaRPr lang="en-US" dirty="0" smtClean="0"/>
          </a:p>
          <a:p>
            <a:endParaRPr lang="en-US" dirty="0"/>
          </a:p>
        </p:txBody>
      </p:sp>
    </p:spTree>
    <p:extLst>
      <p:ext uri="{BB962C8B-B14F-4D97-AF65-F5344CB8AC3E}">
        <p14:creationId xmlns:p14="http://schemas.microsoft.com/office/powerpoint/2010/main" val="41455765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641"/>
          </a:xfrm>
        </p:spPr>
        <p:txBody>
          <a:bodyPr>
            <a:normAutofit fontScale="90000"/>
          </a:bodyPr>
          <a:lstStyle/>
          <a:p>
            <a:r>
              <a:rPr lang="en-US" sz="4000" dirty="0" smtClean="0"/>
              <a:t>What can you do with </a:t>
            </a:r>
            <a:r>
              <a:rPr lang="en-US" sz="4000" dirty="0" err="1" smtClean="0"/>
              <a:t>GenePattern</a:t>
            </a:r>
            <a:endParaRPr lang="en-US" sz="4000" dirty="0"/>
          </a:p>
        </p:txBody>
      </p:sp>
      <p:graphicFrame>
        <p:nvGraphicFramePr>
          <p:cNvPr id="4" name="Table 3"/>
          <p:cNvGraphicFramePr>
            <a:graphicFrameLocks noGrp="1"/>
          </p:cNvGraphicFramePr>
          <p:nvPr>
            <p:extLst>
              <p:ext uri="{D42A27DB-BD31-4B8C-83A1-F6EECF244321}">
                <p14:modId xmlns:p14="http://schemas.microsoft.com/office/powerpoint/2010/main" val="3315235446"/>
              </p:ext>
            </p:extLst>
          </p:nvPr>
        </p:nvGraphicFramePr>
        <p:xfrm>
          <a:off x="516976" y="1101325"/>
          <a:ext cx="8169824" cy="4846320"/>
        </p:xfrm>
        <a:graphic>
          <a:graphicData uri="http://schemas.openxmlformats.org/drawingml/2006/table">
            <a:tbl>
              <a:tblPr firstRow="1" bandRow="1">
                <a:tableStyleId>{3C2FFA5D-87B4-456A-9821-1D502468CF0F}</a:tableStyleId>
              </a:tblPr>
              <a:tblGrid>
                <a:gridCol w="2135332"/>
                <a:gridCol w="6034492"/>
              </a:tblGrid>
              <a:tr h="216993">
                <a:tc>
                  <a:txBody>
                    <a:bodyPr/>
                    <a:lstStyle/>
                    <a:p>
                      <a:pPr algn="ctr"/>
                      <a:r>
                        <a:rPr lang="en-US" dirty="0" smtClean="0"/>
                        <a:t>Function</a:t>
                      </a:r>
                      <a:endParaRPr lang="en-US" dirty="0"/>
                    </a:p>
                  </a:txBody>
                  <a:tcPr/>
                </a:tc>
                <a:tc>
                  <a:txBody>
                    <a:bodyPr/>
                    <a:lstStyle/>
                    <a:p>
                      <a:pPr algn="ctr"/>
                      <a:r>
                        <a:rPr lang="en-US" dirty="0" smtClean="0"/>
                        <a:t>Description</a:t>
                      </a:r>
                      <a:endParaRPr lang="en-US" dirty="0"/>
                    </a:p>
                  </a:txBody>
                  <a:tcPr/>
                </a:tc>
              </a:tr>
              <a:tr h="370840">
                <a:tc>
                  <a:txBody>
                    <a:bodyPr/>
                    <a:lstStyle/>
                    <a:p>
                      <a:r>
                        <a:rPr lang="en-US" dirty="0" smtClean="0"/>
                        <a:t>Differential Expression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Find the genes that distinguish between two conditions (i.e., tumor </a:t>
                      </a:r>
                      <a:r>
                        <a:rPr lang="en-US" dirty="0" err="1" smtClean="0"/>
                        <a:t>vs</a:t>
                      </a:r>
                      <a:r>
                        <a:rPr lang="en-US" dirty="0" smtClean="0"/>
                        <a:t> normal, relapse </a:t>
                      </a:r>
                      <a:r>
                        <a:rPr lang="en-US" dirty="0" err="1" smtClean="0"/>
                        <a:t>vs</a:t>
                      </a:r>
                      <a:r>
                        <a:rPr lang="en-US" dirty="0" smtClean="0"/>
                        <a:t> non-relapse,</a:t>
                      </a:r>
                      <a:r>
                        <a:rPr lang="en-US" baseline="0" dirty="0" smtClean="0"/>
                        <a:t> etc.</a:t>
                      </a:r>
                      <a:r>
                        <a:rPr lang="en-US" dirty="0" smtClean="0"/>
                        <a:t>)</a:t>
                      </a:r>
                    </a:p>
                  </a:txBody>
                  <a:tcPr/>
                </a:tc>
              </a:tr>
              <a:tr h="370840">
                <a:tc>
                  <a:txBody>
                    <a:bodyPr/>
                    <a:lstStyle/>
                    <a:p>
                      <a:r>
                        <a:rPr lang="en-US" dirty="0" smtClean="0"/>
                        <a:t>Gene Set Enrichment</a:t>
                      </a:r>
                      <a:r>
                        <a:rPr lang="en-US" baseline="0" dirty="0" smtClean="0"/>
                        <a:t> Analysis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Find pathways of genes that</a:t>
                      </a:r>
                      <a:r>
                        <a:rPr lang="en-US" baseline="0" dirty="0" smtClean="0"/>
                        <a:t> are “enriched” between two conditions</a:t>
                      </a:r>
                    </a:p>
                  </a:txBody>
                  <a:tcPr/>
                </a:tc>
              </a:tr>
              <a:tr h="370840">
                <a:tc>
                  <a:txBody>
                    <a:bodyPr/>
                    <a:lstStyle/>
                    <a:p>
                      <a:r>
                        <a:rPr lang="en-US" dirty="0" smtClean="0"/>
                        <a:t>Clustering</a:t>
                      </a:r>
                      <a:endParaRPr lang="en-US" dirty="0"/>
                    </a:p>
                  </a:txBody>
                  <a:tcPr/>
                </a:tc>
                <a:tc>
                  <a:txBody>
                    <a:bodyPr/>
                    <a:lstStyle/>
                    <a:p>
                      <a:r>
                        <a:rPr lang="en-US" dirty="0" smtClean="0"/>
                        <a:t>Find</a:t>
                      </a:r>
                      <a:r>
                        <a:rPr lang="en-US" baseline="0" dirty="0" smtClean="0"/>
                        <a:t> subsets of a dataset (e.g., genes, samples) that are similar to one another in structure or function</a:t>
                      </a:r>
                    </a:p>
                  </a:txBody>
                  <a:tcPr/>
                </a:tc>
              </a:tr>
              <a:tr h="370840">
                <a:tc>
                  <a:txBody>
                    <a:bodyPr/>
                    <a:lstStyle/>
                    <a:p>
                      <a:r>
                        <a:rPr lang="en-US" dirty="0" smtClean="0"/>
                        <a:t>Classification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Create a model that will predict the class of an unknown sample (e.g., relapse,</a:t>
                      </a:r>
                      <a:r>
                        <a:rPr lang="en-US" baseline="0" dirty="0" smtClean="0"/>
                        <a:t> non-relapse, etc.)</a:t>
                      </a:r>
                      <a:endParaRPr lang="en-US" dirty="0" smtClean="0"/>
                    </a:p>
                  </a:txBody>
                  <a:tcPr/>
                </a:tc>
              </a:tr>
              <a:tr h="370840">
                <a:tc>
                  <a:txBody>
                    <a:bodyPr/>
                    <a:lstStyle/>
                    <a:p>
                      <a:r>
                        <a:rPr lang="en-US" dirty="0" smtClean="0"/>
                        <a:t>Sequence</a:t>
                      </a:r>
                      <a:r>
                        <a:rPr lang="en-US" baseline="0" dirty="0" smtClean="0"/>
                        <a:t> Variation analysis</a:t>
                      </a:r>
                      <a:endParaRPr lang="en-US" dirty="0"/>
                    </a:p>
                  </a:txBody>
                  <a:tcPr/>
                </a:tc>
                <a:tc>
                  <a:txBody>
                    <a:bodyPr/>
                    <a:lstStyle/>
                    <a:p>
                      <a:r>
                        <a:rPr lang="en-US" dirty="0" smtClean="0"/>
                        <a:t>Find</a:t>
                      </a:r>
                      <a:r>
                        <a:rPr lang="en-US" baseline="0" dirty="0" smtClean="0"/>
                        <a:t> chromosomal regions of similar copy number, call genotypes, etc.</a:t>
                      </a:r>
                      <a:endParaRPr lang="en-US" dirty="0"/>
                    </a:p>
                  </a:txBody>
                  <a:tcPr/>
                </a:tc>
              </a:tr>
              <a:tr h="370840">
                <a:tc>
                  <a:txBody>
                    <a:bodyPr/>
                    <a:lstStyle/>
                    <a:p>
                      <a:r>
                        <a:rPr lang="en-US" dirty="0" smtClean="0"/>
                        <a:t>Disease-specific analyses</a:t>
                      </a:r>
                      <a:endParaRPr lang="en-US" dirty="0"/>
                    </a:p>
                  </a:txBody>
                  <a:tcPr/>
                </a:tc>
                <a:tc>
                  <a:txBody>
                    <a:bodyPr/>
                    <a:lstStyle/>
                    <a:p>
                      <a:r>
                        <a:rPr lang="en-US" dirty="0" smtClean="0"/>
                        <a:t>E.g. genomic identification of significant targets in cancer (GISTIC), identify loss of </a:t>
                      </a:r>
                      <a:r>
                        <a:rPr lang="en-US" dirty="0" err="1" smtClean="0"/>
                        <a:t>homozygosity</a:t>
                      </a:r>
                      <a:r>
                        <a:rPr lang="en-US" dirty="0" smtClean="0"/>
                        <a:t>, etc.</a:t>
                      </a:r>
                      <a:endParaRPr lang="en-US" dirty="0"/>
                    </a:p>
                  </a:txBody>
                  <a:tcPr/>
                </a:tc>
              </a:tr>
              <a:tr h="370840">
                <a:tc>
                  <a:txBody>
                    <a:bodyPr/>
                    <a:lstStyle/>
                    <a:p>
                      <a:r>
                        <a:rPr lang="en-US" dirty="0" smtClean="0"/>
                        <a:t>Dimension Reduction</a:t>
                      </a:r>
                      <a:endParaRPr lang="en-US" dirty="0"/>
                    </a:p>
                  </a:txBody>
                  <a:tcPr/>
                </a:tc>
                <a:tc>
                  <a:txBody>
                    <a:bodyPr/>
                    <a:lstStyle/>
                    <a:p>
                      <a:r>
                        <a:rPr lang="en-US" dirty="0" smtClean="0"/>
                        <a:t>Transform</a:t>
                      </a:r>
                      <a:r>
                        <a:rPr lang="en-US" baseline="0" dirty="0" smtClean="0"/>
                        <a:t> your data into a lower number of dimensions to facilitate analysis</a:t>
                      </a:r>
                      <a:endParaRPr lang="en-US" dirty="0"/>
                    </a:p>
                  </a:txBody>
                  <a:tcPr/>
                </a:tc>
              </a:tr>
            </a:tbl>
          </a:graphicData>
        </a:graphic>
      </p:graphicFrame>
      <p:grpSp>
        <p:nvGrpSpPr>
          <p:cNvPr id="8" name="Group 7"/>
          <p:cNvGrpSpPr/>
          <p:nvPr/>
        </p:nvGrpSpPr>
        <p:grpSpPr>
          <a:xfrm>
            <a:off x="300808" y="1470468"/>
            <a:ext cx="8656580" cy="2536337"/>
            <a:chOff x="300808" y="1470468"/>
            <a:chExt cx="8656580" cy="2536337"/>
          </a:xfrm>
        </p:grpSpPr>
        <p:sp>
          <p:nvSpPr>
            <p:cNvPr id="5" name="Rounded Rectangle 4"/>
            <p:cNvSpPr/>
            <p:nvPr/>
          </p:nvSpPr>
          <p:spPr>
            <a:xfrm>
              <a:off x="300808" y="1470468"/>
              <a:ext cx="8656580" cy="646114"/>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300808" y="2751554"/>
              <a:ext cx="8656580" cy="623835"/>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00808" y="3371831"/>
              <a:ext cx="8656580" cy="634974"/>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159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3FA39A2D-F5EF-4777-AA36-B0CF8B3D1A9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6367250B-4520-4354-B154-3D0B599BDB7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87966</TotalTime>
  <Words>3772</Words>
  <Application>Microsoft Macintosh PowerPoint</Application>
  <PresentationFormat>On-screen Show (4:3)</PresentationFormat>
  <Paragraphs>482</Paragraphs>
  <Slides>33</Slides>
  <Notes>27</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 January 23, 2018 Edwin Juarez Ted Liefeld Michael Reich</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What can you do with GenePattern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Availability</vt:lpstr>
      <vt:lpstr>Community Activity</vt:lpstr>
      <vt:lpstr>PowerPoint Presentation</vt:lpstr>
      <vt:lpstr>Pipelines in GenePattern</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dc:creator>
  <cp:lastModifiedBy>Michael Reich</cp:lastModifiedBy>
  <cp:revision>204</cp:revision>
  <dcterms:created xsi:type="dcterms:W3CDTF">2012-05-17T15:07:33Z</dcterms:created>
  <dcterms:modified xsi:type="dcterms:W3CDTF">2018-01-24T02:10:27Z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